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7" r:id="rId3"/>
    <p:sldId id="268" r:id="rId4"/>
    <p:sldId id="272" r:id="rId5"/>
    <p:sldId id="271" r:id="rId6"/>
    <p:sldId id="270" r:id="rId7"/>
    <p:sldId id="269" r:id="rId8"/>
    <p:sldId id="276" r:id="rId9"/>
    <p:sldId id="275" r:id="rId10"/>
    <p:sldId id="287" r:id="rId11"/>
    <p:sldId id="288" r:id="rId12"/>
    <p:sldId id="289" r:id="rId13"/>
    <p:sldId id="266" r:id="rId14"/>
    <p:sldId id="257" r:id="rId15"/>
    <p:sldId id="261" r:id="rId16"/>
    <p:sldId id="260" r:id="rId17"/>
    <p:sldId id="259" r:id="rId18"/>
    <p:sldId id="258" r:id="rId19"/>
    <p:sldId id="265" r:id="rId20"/>
    <p:sldId id="264" r:id="rId21"/>
    <p:sldId id="290" r:id="rId22"/>
    <p:sldId id="291" r:id="rId23"/>
    <p:sldId id="292" r:id="rId24"/>
    <p:sldId id="277" r:id="rId25"/>
    <p:sldId id="278" r:id="rId26"/>
    <p:sldId id="279" r:id="rId27"/>
    <p:sldId id="280" r:id="rId28"/>
    <p:sldId id="282" r:id="rId29"/>
    <p:sldId id="281" r:id="rId30"/>
    <p:sldId id="286" r:id="rId31"/>
    <p:sldId id="285" r:id="rId32"/>
    <p:sldId id="293" r:id="rId33"/>
    <p:sldId id="294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194</c:v>
                </c:pt>
                <c:pt idx="1">
                  <c:v>719</c:v>
                </c:pt>
                <c:pt idx="2">
                  <c:v>913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191</c:v>
                </c:pt>
                <c:pt idx="1">
                  <c:v>688</c:v>
                </c:pt>
                <c:pt idx="2">
                  <c:v>879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545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1342E-2"/>
                  <c:y val="-0.2974396830022699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1342E-2"/>
                  <c:y val="-0.42371093179506814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0.98453608247422608</c:v>
                </c:pt>
                <c:pt idx="1">
                  <c:v>0.95688456189151549</c:v>
                </c:pt>
                <c:pt idx="2">
                  <c:v>0.96276013143483063</c:v>
                </c:pt>
              </c:numCache>
            </c:numRef>
          </c:val>
        </c:ser>
        <c:dLbls>
          <c:showVal val="1"/>
        </c:dLbls>
        <c:axId val="60585472"/>
        <c:axId val="60587008"/>
      </c:barChart>
      <c:catAx>
        <c:axId val="60585472"/>
        <c:scaling>
          <c:orientation val="minMax"/>
        </c:scaling>
        <c:axPos val="b"/>
        <c:tickLblPos val="nextTo"/>
        <c:crossAx val="60587008"/>
        <c:crosses val="autoZero"/>
        <c:auto val="1"/>
        <c:lblAlgn val="ctr"/>
        <c:lblOffset val="100"/>
      </c:catAx>
      <c:valAx>
        <c:axId val="6058700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60585472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№5</c:v>
                </c:pt>
                <c:pt idx="2">
                  <c:v>СОШ №7</c:v>
                </c:pt>
                <c:pt idx="3">
                  <c:v>СОШ №2</c:v>
                </c:pt>
                <c:pt idx="4">
                  <c:v>СОШ №4</c:v>
                </c:pt>
                <c:pt idx="5">
                  <c:v>Гимназия №11</c:v>
                </c:pt>
                <c:pt idx="6">
                  <c:v>СОШ №6</c:v>
                </c:pt>
                <c:pt idx="7">
                  <c:v>СОШ №8</c:v>
                </c:pt>
                <c:pt idx="8">
                  <c:v>СОШ №10</c:v>
                </c:pt>
                <c:pt idx="9">
                  <c:v>ООШ №1</c:v>
                </c:pt>
                <c:pt idx="10">
                  <c:v>СОШ №13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0.88297872340425532</c:v>
                </c:pt>
                <c:pt idx="1">
                  <c:v>0.88043478260869568</c:v>
                </c:pt>
                <c:pt idx="2">
                  <c:v>0.84745762711864403</c:v>
                </c:pt>
                <c:pt idx="3">
                  <c:v>0.83928571428571463</c:v>
                </c:pt>
                <c:pt idx="4">
                  <c:v>0.73913043478260854</c:v>
                </c:pt>
                <c:pt idx="5">
                  <c:v>0.71111111111111114</c:v>
                </c:pt>
                <c:pt idx="6">
                  <c:v>0.70967741935483986</c:v>
                </c:pt>
                <c:pt idx="7">
                  <c:v>0.70370370370370372</c:v>
                </c:pt>
                <c:pt idx="8">
                  <c:v>0.70370370370370372</c:v>
                </c:pt>
                <c:pt idx="9">
                  <c:v>0.6842105263157896</c:v>
                </c:pt>
                <c:pt idx="10">
                  <c:v>0.68</c:v>
                </c:pt>
                <c:pt idx="11">
                  <c:v>0.62500000000000078</c:v>
                </c:pt>
              </c:numCache>
            </c:numRef>
          </c:val>
        </c:ser>
        <c:axId val="84215680"/>
        <c:axId val="84217216"/>
      </c:barChart>
      <c:catAx>
        <c:axId val="842156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4217216"/>
        <c:crosses val="autoZero"/>
        <c:auto val="1"/>
        <c:lblAlgn val="ctr"/>
        <c:lblOffset val="100"/>
      </c:catAx>
      <c:valAx>
        <c:axId val="8421721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42156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Урмышлинская ООШ</c:v>
                </c:pt>
                <c:pt idx="1">
                  <c:v>Н. -Чершелин. ш – дет. сад</c:v>
                </c:pt>
                <c:pt idx="2">
                  <c:v>Подлесная ООШ</c:v>
                </c:pt>
                <c:pt idx="3">
                  <c:v>Ст – Иштерякская ООШ</c:v>
                </c:pt>
                <c:pt idx="4">
                  <c:v>Тимяшевская СОШ</c:v>
                </c:pt>
                <c:pt idx="5">
                  <c:v>Сугушлинская ООШ</c:v>
                </c:pt>
                <c:pt idx="6">
                  <c:v>Н – Чершелинская ООШ</c:v>
                </c:pt>
                <c:pt idx="7">
                  <c:v>М. Карамальская ООШ</c:v>
                </c:pt>
                <c:pt idx="8">
                  <c:v>Шугуровская СОШ </c:v>
                </c:pt>
                <c:pt idx="9">
                  <c:v>Ст-Письмянская ООШ</c:v>
                </c:pt>
                <c:pt idx="10">
                  <c:v>СОШ им. Горького</c:v>
                </c:pt>
                <c:pt idx="11">
                  <c:v>Зай- Каратайская ООШ</c:v>
                </c:pt>
                <c:pt idx="12">
                  <c:v>Урдалинская ООШ</c:v>
                </c:pt>
                <c:pt idx="13">
                  <c:v>Сарабикуловская ООШ</c:v>
                </c:pt>
                <c:pt idx="14">
                  <c:v>Куакбашская ООШ</c:v>
                </c:pt>
                <c:pt idx="15">
                  <c:v>Старо - Кувакская СОШ</c:v>
                </c:pt>
                <c:pt idx="16">
                  <c:v>Федотовская ООШ</c:v>
                </c:pt>
                <c:pt idx="17">
                  <c:v>Н- Иштирякская ш –дет.сад</c:v>
                </c:pt>
                <c:pt idx="18">
                  <c:v>Керлигачская ООШ</c:v>
                </c:pt>
                <c:pt idx="19">
                  <c:v>Н.Серёжкинская СОШ</c:v>
                </c:pt>
                <c:pt idx="20">
                  <c:v>Ивановская ООШ</c:v>
                </c:pt>
                <c:pt idx="21">
                  <c:v>Каркалинская ООШ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1</c:v>
                </c:pt>
                <c:pt idx="2">
                  <c:v>0.9285714285714286</c:v>
                </c:pt>
                <c:pt idx="3">
                  <c:v>0.9</c:v>
                </c:pt>
                <c:pt idx="4">
                  <c:v>0.87500000000000056</c:v>
                </c:pt>
                <c:pt idx="5">
                  <c:v>0.8333333333333337</c:v>
                </c:pt>
                <c:pt idx="6">
                  <c:v>0.76923076923076927</c:v>
                </c:pt>
                <c:pt idx="7">
                  <c:v>0.75000000000000056</c:v>
                </c:pt>
                <c:pt idx="8">
                  <c:v>0.74285714285714288</c:v>
                </c:pt>
                <c:pt idx="9">
                  <c:v>0.71428571428571463</c:v>
                </c:pt>
                <c:pt idx="10">
                  <c:v>0.69230769230769262</c:v>
                </c:pt>
                <c:pt idx="11">
                  <c:v>0.67000000000000082</c:v>
                </c:pt>
                <c:pt idx="12">
                  <c:v>0.66666666666666663</c:v>
                </c:pt>
                <c:pt idx="13">
                  <c:v>0.66666666666666663</c:v>
                </c:pt>
                <c:pt idx="14">
                  <c:v>0.62500000000000056</c:v>
                </c:pt>
                <c:pt idx="15">
                  <c:v>0.60000000000000053</c:v>
                </c:pt>
                <c:pt idx="16">
                  <c:v>0.60000000000000053</c:v>
                </c:pt>
                <c:pt idx="17">
                  <c:v>0.5</c:v>
                </c:pt>
                <c:pt idx="18">
                  <c:v>0.5</c:v>
                </c:pt>
                <c:pt idx="19">
                  <c:v>0.5</c:v>
                </c:pt>
                <c:pt idx="20">
                  <c:v>0.44444444444444442</c:v>
                </c:pt>
                <c:pt idx="21">
                  <c:v>0.2</c:v>
                </c:pt>
              </c:numCache>
            </c:numRef>
          </c:val>
        </c:ser>
        <c:axId val="84417536"/>
        <c:axId val="84419328"/>
      </c:barChart>
      <c:catAx>
        <c:axId val="8441753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4419328"/>
        <c:crosses val="autoZero"/>
        <c:auto val="1"/>
        <c:lblAlgn val="ctr"/>
        <c:lblOffset val="100"/>
      </c:catAx>
      <c:valAx>
        <c:axId val="8441932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44175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№3</c:v>
                </c:pt>
                <c:pt idx="2">
                  <c:v>СОШ №4</c:v>
                </c:pt>
                <c:pt idx="3">
                  <c:v>СОШ №5</c:v>
                </c:pt>
                <c:pt idx="4">
                  <c:v>СОШ №8</c:v>
                </c:pt>
                <c:pt idx="5">
                  <c:v>Лицей №12</c:v>
                </c:pt>
                <c:pt idx="6">
                  <c:v>СОШ №13</c:v>
                </c:pt>
                <c:pt idx="7">
                  <c:v>СОШ №7</c:v>
                </c:pt>
                <c:pt idx="8">
                  <c:v>СОШ №6</c:v>
                </c:pt>
                <c:pt idx="9">
                  <c:v>СОШ №10</c:v>
                </c:pt>
                <c:pt idx="10">
                  <c:v>Гимназия №11</c:v>
                </c:pt>
                <c:pt idx="11">
                  <c:v>СОШ №2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0.99152542372881369</c:v>
                </c:pt>
                <c:pt idx="8">
                  <c:v>0.98924731182795567</c:v>
                </c:pt>
                <c:pt idx="9">
                  <c:v>0.96296296296296169</c:v>
                </c:pt>
                <c:pt idx="10">
                  <c:v>0.9555555555555556</c:v>
                </c:pt>
                <c:pt idx="11">
                  <c:v>0.94642857142857229</c:v>
                </c:pt>
              </c:numCache>
            </c:numRef>
          </c:val>
        </c:ser>
        <c:axId val="84456576"/>
        <c:axId val="84458112"/>
      </c:barChart>
      <c:catAx>
        <c:axId val="84456576"/>
        <c:scaling>
          <c:orientation val="minMax"/>
        </c:scaling>
        <c:axPos val="b"/>
        <c:tickLblPos val="nextTo"/>
        <c:crossAx val="84458112"/>
        <c:crosses val="autoZero"/>
        <c:auto val="1"/>
        <c:lblAlgn val="ctr"/>
        <c:lblOffset val="100"/>
      </c:catAx>
      <c:valAx>
        <c:axId val="8445811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44565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5236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delete val="1"/>
            </c:dLbl>
            <c:dLbl>
              <c:idx val="13"/>
              <c:delete val="1"/>
            </c:dLbl>
            <c:dLbl>
              <c:idx val="14"/>
              <c:delete val="1"/>
            </c:dLbl>
            <c:dLbl>
              <c:idx val="15"/>
              <c:delete val="1"/>
            </c:dLbl>
            <c:dLbl>
              <c:idx val="16"/>
              <c:delete val="1"/>
            </c:dLbl>
            <c:dLbl>
              <c:idx val="17"/>
              <c:delete val="1"/>
            </c:dLbl>
            <c:dLbl>
              <c:idx val="18"/>
              <c:delete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Шугуровская СОШ </c:v>
                </c:pt>
                <c:pt idx="1">
                  <c:v>СОШ им. Горького</c:v>
                </c:pt>
                <c:pt idx="2">
                  <c:v>Урдалинская ООШ</c:v>
                </c:pt>
                <c:pt idx="3">
                  <c:v>Зай- Каратайская ООШ</c:v>
                </c:pt>
                <c:pt idx="4">
                  <c:v>Н – Чершелинская ООШ</c:v>
                </c:pt>
                <c:pt idx="5">
                  <c:v>Н- Иштирякская ш –дет.сад</c:v>
                </c:pt>
                <c:pt idx="6">
                  <c:v>Ст – Иштерякская ООШ</c:v>
                </c:pt>
                <c:pt idx="7">
                  <c:v>Каркалинская ООШ</c:v>
                </c:pt>
                <c:pt idx="8">
                  <c:v>Куакбашская ООШ</c:v>
                </c:pt>
                <c:pt idx="9">
                  <c:v>Сугушлинская ООШ</c:v>
                </c:pt>
                <c:pt idx="10">
                  <c:v>Сарабикуловская ООШ</c:v>
                </c:pt>
                <c:pt idx="11">
                  <c:v>Урмышлинская ООШ</c:v>
                </c:pt>
                <c:pt idx="12">
                  <c:v>Керлигачская ООШ</c:v>
                </c:pt>
                <c:pt idx="13">
                  <c:v>Тимяшевская СОШ</c:v>
                </c:pt>
                <c:pt idx="14">
                  <c:v>Подлесная ООШ</c:v>
                </c:pt>
                <c:pt idx="15">
                  <c:v>Н. -Чершелин. ш – дет. сад</c:v>
                </c:pt>
                <c:pt idx="16">
                  <c:v>М. Карамальская ООШ</c:v>
                </c:pt>
                <c:pt idx="17">
                  <c:v>Н.Серёжкинская СОШ</c:v>
                </c:pt>
                <c:pt idx="18">
                  <c:v>Федотовская ООШ</c:v>
                </c:pt>
                <c:pt idx="19">
                  <c:v>Старо - Кувакская СОШ</c:v>
                </c:pt>
                <c:pt idx="20">
                  <c:v>Ст-Письмянская ООШ</c:v>
                </c:pt>
                <c:pt idx="21">
                  <c:v>Ивановская ООШ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0.9</c:v>
                </c:pt>
                <c:pt idx="20">
                  <c:v>0.85714285714285765</c:v>
                </c:pt>
                <c:pt idx="21">
                  <c:v>0.77777777777777846</c:v>
                </c:pt>
              </c:numCache>
            </c:numRef>
          </c:val>
        </c:ser>
        <c:axId val="84208256"/>
        <c:axId val="84275584"/>
      </c:barChart>
      <c:catAx>
        <c:axId val="84208256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4275584"/>
        <c:crosses val="autoZero"/>
        <c:auto val="1"/>
        <c:lblAlgn val="ctr"/>
        <c:lblOffset val="100"/>
      </c:catAx>
      <c:valAx>
        <c:axId val="8427558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4208256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№5</c:v>
                </c:pt>
                <c:pt idx="2">
                  <c:v>СОШ №2</c:v>
                </c:pt>
                <c:pt idx="3">
                  <c:v>СОШ №7</c:v>
                </c:pt>
                <c:pt idx="4">
                  <c:v>СОШ №6</c:v>
                </c:pt>
                <c:pt idx="5">
                  <c:v>СОШ №10</c:v>
                </c:pt>
                <c:pt idx="6">
                  <c:v>СОШ №4</c:v>
                </c:pt>
                <c:pt idx="7">
                  <c:v>Гимназия №11</c:v>
                </c:pt>
                <c:pt idx="8">
                  <c:v>СОШ №3</c:v>
                </c:pt>
                <c:pt idx="9">
                  <c:v>СОШ №8</c:v>
                </c:pt>
                <c:pt idx="10">
                  <c:v>ООШ №1</c:v>
                </c:pt>
                <c:pt idx="11">
                  <c:v>СОШ №13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4.5212765957446894</c:v>
                </c:pt>
                <c:pt idx="1">
                  <c:v>4.5108695652173916</c:v>
                </c:pt>
                <c:pt idx="2">
                  <c:v>4.4285714285714288</c:v>
                </c:pt>
                <c:pt idx="3">
                  <c:v>4.2203389830508504</c:v>
                </c:pt>
                <c:pt idx="4">
                  <c:v>4.0860215053763493</c:v>
                </c:pt>
                <c:pt idx="5">
                  <c:v>4.0740740740740744</c:v>
                </c:pt>
                <c:pt idx="6">
                  <c:v>4.0652173913043494</c:v>
                </c:pt>
                <c:pt idx="7">
                  <c:v>4.0222222222222221</c:v>
                </c:pt>
                <c:pt idx="8">
                  <c:v>4</c:v>
                </c:pt>
                <c:pt idx="9">
                  <c:v>3.9629629629629632</c:v>
                </c:pt>
                <c:pt idx="10">
                  <c:v>3.9473684210526314</c:v>
                </c:pt>
                <c:pt idx="11">
                  <c:v>3.84</c:v>
                </c:pt>
              </c:numCache>
            </c:numRef>
          </c:val>
        </c:ser>
        <c:axId val="84393984"/>
        <c:axId val="84395520"/>
      </c:barChart>
      <c:catAx>
        <c:axId val="843939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4395520"/>
        <c:crosses val="autoZero"/>
        <c:auto val="1"/>
        <c:lblAlgn val="ctr"/>
        <c:lblOffset val="100"/>
      </c:catAx>
      <c:valAx>
        <c:axId val="84395520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43939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Урмышлинская ООШ</c:v>
                </c:pt>
                <c:pt idx="1">
                  <c:v>Тимяшевская СОШ</c:v>
                </c:pt>
                <c:pt idx="2">
                  <c:v>Подлесная ООШ</c:v>
                </c:pt>
                <c:pt idx="3">
                  <c:v>Зай- Каратайская ООШ</c:v>
                </c:pt>
                <c:pt idx="4">
                  <c:v>Н. -Чершелин. ш – дет. сад</c:v>
                </c:pt>
                <c:pt idx="5">
                  <c:v>Ст – Иштерякская ООШ</c:v>
                </c:pt>
                <c:pt idx="6">
                  <c:v>Шугуровская СОШ </c:v>
                </c:pt>
                <c:pt idx="7">
                  <c:v>Н – Чершелинская ООШ</c:v>
                </c:pt>
                <c:pt idx="8">
                  <c:v>СОШ им. Горького</c:v>
                </c:pt>
                <c:pt idx="9">
                  <c:v>Урдалинская ООШ</c:v>
                </c:pt>
                <c:pt idx="10">
                  <c:v>Сугушлинская ООШ</c:v>
                </c:pt>
                <c:pt idx="11">
                  <c:v>М. Карамальская ООШ</c:v>
                </c:pt>
                <c:pt idx="12">
                  <c:v>Н.Серёжкинская СОШ</c:v>
                </c:pt>
                <c:pt idx="13">
                  <c:v>Старо - Кувакская СОШ</c:v>
                </c:pt>
                <c:pt idx="14">
                  <c:v>Н- Иштирякская ш –дет.сад</c:v>
                </c:pt>
                <c:pt idx="15">
                  <c:v>Ст-Письмянская ООШ</c:v>
                </c:pt>
                <c:pt idx="16">
                  <c:v>Федотовская ООШ</c:v>
                </c:pt>
                <c:pt idx="17">
                  <c:v>Сарабикуловская ООШ</c:v>
                </c:pt>
                <c:pt idx="18">
                  <c:v>Куакбашская ООШ</c:v>
                </c:pt>
                <c:pt idx="19">
                  <c:v>Керлигачская ООШ</c:v>
                </c:pt>
                <c:pt idx="20">
                  <c:v>Ивановская ООШ</c:v>
                </c:pt>
                <c:pt idx="21">
                  <c:v>Каркалинская ООШ</c:v>
                </c:pt>
              </c:strCache>
            </c:strRef>
          </c:cat>
          <c:val>
            <c:numRef>
              <c:f>Лист1!$B$2:$B$23</c:f>
              <c:numCache>
                <c:formatCode>0.0</c:formatCode>
                <c:ptCount val="22"/>
                <c:pt idx="0">
                  <c:v>5</c:v>
                </c:pt>
                <c:pt idx="1">
                  <c:v>4.5</c:v>
                </c:pt>
                <c:pt idx="2">
                  <c:v>4.3571428571428497</c:v>
                </c:pt>
                <c:pt idx="3">
                  <c:v>4.3333333333333401</c:v>
                </c:pt>
                <c:pt idx="4">
                  <c:v>4.3333333333333401</c:v>
                </c:pt>
                <c:pt idx="5">
                  <c:v>4.3</c:v>
                </c:pt>
                <c:pt idx="6">
                  <c:v>4.1714285714285717</c:v>
                </c:pt>
                <c:pt idx="7">
                  <c:v>4.1538461538461542</c:v>
                </c:pt>
                <c:pt idx="8">
                  <c:v>4</c:v>
                </c:pt>
                <c:pt idx="9">
                  <c:v>4</c:v>
                </c:pt>
                <c:pt idx="10">
                  <c:v>4</c:v>
                </c:pt>
                <c:pt idx="11">
                  <c:v>4</c:v>
                </c:pt>
                <c:pt idx="12">
                  <c:v>4</c:v>
                </c:pt>
                <c:pt idx="13">
                  <c:v>3.9</c:v>
                </c:pt>
                <c:pt idx="14">
                  <c:v>3.8749999999999987</c:v>
                </c:pt>
                <c:pt idx="15">
                  <c:v>3.8571428571428572</c:v>
                </c:pt>
                <c:pt idx="16">
                  <c:v>3.8</c:v>
                </c:pt>
                <c:pt idx="17">
                  <c:v>3.6666666666666665</c:v>
                </c:pt>
                <c:pt idx="18">
                  <c:v>3.625</c:v>
                </c:pt>
                <c:pt idx="19">
                  <c:v>3.5</c:v>
                </c:pt>
                <c:pt idx="20">
                  <c:v>3.4444444444444438</c:v>
                </c:pt>
                <c:pt idx="21">
                  <c:v>3.4</c:v>
                </c:pt>
              </c:numCache>
            </c:numRef>
          </c:val>
        </c:ser>
        <c:axId val="84796544"/>
        <c:axId val="84798080"/>
      </c:barChart>
      <c:catAx>
        <c:axId val="8479654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4798080"/>
        <c:crosses val="autoZero"/>
        <c:auto val="1"/>
        <c:lblAlgn val="ctr"/>
        <c:lblOffset val="100"/>
      </c:catAx>
      <c:valAx>
        <c:axId val="84798080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47965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52038502649855389"/>
          <c:y val="2.6455026455026478E-2"/>
          <c:w val="0.47108618885325942"/>
          <c:h val="0.94179894179894152"/>
        </c:manualLayout>
      </c:layout>
      <c:barChart>
        <c:barDir val="bar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 выполнения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Лист1!$A$2:$A$12</c:f>
              <c:strCache>
                <c:ptCount val="11"/>
                <c:pt idx="0">
                  <c:v>Написание многозначных чиселА1</c:v>
                </c:pt>
                <c:pt idx="1">
                  <c:v>Действия с величинамиА2</c:v>
                </c:pt>
                <c:pt idx="2">
                  <c:v>Вычитание, сложение многозначных чиселА3</c:v>
                </c:pt>
                <c:pt idx="3">
                  <c:v>Классы и разряды многозначных чиселА4</c:v>
                </c:pt>
                <c:pt idx="4">
                  <c:v>Порядок действий в числовом выраженииА5</c:v>
                </c:pt>
                <c:pt idx="5">
                  <c:v>Нахождение площади прямоугольникаА6</c:v>
                </c:pt>
                <c:pt idx="6">
                  <c:v>Решение уравненийА7</c:v>
                </c:pt>
                <c:pt idx="7">
                  <c:v>Сравнение значений выражений А8</c:v>
                </c:pt>
                <c:pt idx="8">
                  <c:v>Решение текстовой задачи А9</c:v>
                </c:pt>
                <c:pt idx="9">
                  <c:v>Знание компонентовА10</c:v>
                </c:pt>
                <c:pt idx="10">
                  <c:v>Задача на развитие логического мышленияА11</c:v>
                </c:pt>
              </c:strCache>
            </c:strRef>
          </c:cat>
          <c:val>
            <c:numRef>
              <c:f>Лист1!$B$2:$B$12</c:f>
              <c:numCache>
                <c:formatCode>0%</c:formatCode>
                <c:ptCount val="11"/>
                <c:pt idx="0">
                  <c:v>0.9</c:v>
                </c:pt>
                <c:pt idx="1">
                  <c:v>0.82000000000000028</c:v>
                </c:pt>
                <c:pt idx="2">
                  <c:v>0.93</c:v>
                </c:pt>
                <c:pt idx="3">
                  <c:v>0.91</c:v>
                </c:pt>
                <c:pt idx="4">
                  <c:v>0.89</c:v>
                </c:pt>
                <c:pt idx="5">
                  <c:v>0.86000000000000032</c:v>
                </c:pt>
                <c:pt idx="6">
                  <c:v>0.94000000000000028</c:v>
                </c:pt>
                <c:pt idx="7">
                  <c:v>0.83000000000000029</c:v>
                </c:pt>
                <c:pt idx="8">
                  <c:v>0.79</c:v>
                </c:pt>
                <c:pt idx="9">
                  <c:v>0.68</c:v>
                </c:pt>
                <c:pt idx="10">
                  <c:v>0.56999999999999995</c:v>
                </c:pt>
              </c:numCache>
            </c:numRef>
          </c:val>
        </c:ser>
        <c:dLbls>
          <c:showVal val="1"/>
        </c:dLbls>
        <c:axId val="84912384"/>
        <c:axId val="84912000"/>
      </c:barChart>
      <c:catAx>
        <c:axId val="84912384"/>
        <c:scaling>
          <c:orientation val="minMax"/>
        </c:scaling>
        <c:axPos val="l"/>
        <c:tickLblPos val="nextTo"/>
        <c:txPr>
          <a:bodyPr anchor="t" anchorCtr="0"/>
          <a:lstStyle/>
          <a:p>
            <a:pPr>
              <a:defRPr sz="1200" spc="0"/>
            </a:pPr>
            <a:endParaRPr lang="ru-RU"/>
          </a:p>
        </c:txPr>
        <c:crossAx val="84912000"/>
        <c:crosses val="autoZero"/>
        <c:auto val="1"/>
        <c:lblAlgn val="l"/>
        <c:lblOffset val="100"/>
      </c:catAx>
      <c:valAx>
        <c:axId val="84912000"/>
        <c:scaling>
          <c:orientation val="minMax"/>
          <c:max val="1"/>
        </c:scaling>
        <c:delete val="1"/>
        <c:axPos val="b"/>
        <c:majorGridlines/>
        <c:numFmt formatCode="0%" sourceLinked="1"/>
        <c:tickLblPos val="nextTo"/>
        <c:crossAx val="849123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194</c:v>
                </c:pt>
                <c:pt idx="1">
                  <c:v>719</c:v>
                </c:pt>
                <c:pt idx="2">
                  <c:v>913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190</c:v>
                </c:pt>
                <c:pt idx="1">
                  <c:v>675</c:v>
                </c:pt>
                <c:pt idx="2">
                  <c:v>865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50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1356E-2"/>
                  <c:y val="-0.29743968300226997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1356E-2"/>
                  <c:y val="-0.42371093179506825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0.97938144329896903</c:v>
                </c:pt>
                <c:pt idx="1">
                  <c:v>0.93880389429763555</c:v>
                </c:pt>
                <c:pt idx="2">
                  <c:v>0.94742606790799522</c:v>
                </c:pt>
              </c:numCache>
            </c:numRef>
          </c:val>
        </c:ser>
        <c:dLbls>
          <c:showVal val="1"/>
        </c:dLbls>
        <c:axId val="85081088"/>
        <c:axId val="85091072"/>
      </c:barChart>
      <c:catAx>
        <c:axId val="85081088"/>
        <c:scaling>
          <c:orientation val="minMax"/>
        </c:scaling>
        <c:axPos val="b"/>
        <c:tickLblPos val="nextTo"/>
        <c:crossAx val="85091072"/>
        <c:crosses val="autoZero"/>
        <c:auto val="1"/>
        <c:lblAlgn val="ctr"/>
        <c:lblOffset val="100"/>
      </c:catAx>
      <c:valAx>
        <c:axId val="85091072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5081088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5247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delete val="1"/>
            </c:dLbl>
            <c:dLbl>
              <c:idx val="13"/>
              <c:delete val="1"/>
            </c:dLbl>
            <c:dLbl>
              <c:idx val="14"/>
              <c:delete val="1"/>
            </c:dLbl>
            <c:dLbl>
              <c:idx val="15"/>
              <c:delete val="1"/>
            </c:dLbl>
            <c:dLbl>
              <c:idx val="16"/>
              <c:delete val="1"/>
            </c:dLbl>
            <c:dLbl>
              <c:idx val="17"/>
              <c:delete val="1"/>
            </c:dLbl>
            <c:dLbl>
              <c:idx val="18"/>
              <c:delete val="1"/>
            </c:dLbl>
            <c:dLbl>
              <c:idx val="19"/>
              <c:delete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Шугуровская СОШ </c:v>
                </c:pt>
                <c:pt idx="1">
                  <c:v>СОШ им. Горького</c:v>
                </c:pt>
                <c:pt idx="2">
                  <c:v>Урдалинская ООШ</c:v>
                </c:pt>
                <c:pt idx="3">
                  <c:v>Зай - Каратайская ООШ</c:v>
                </c:pt>
                <c:pt idx="4">
                  <c:v>Н– Чершелинская ООШ</c:v>
                </c:pt>
                <c:pt idx="5">
                  <c:v>Н - Иштирякская ш- д. сад</c:v>
                </c:pt>
                <c:pt idx="6">
                  <c:v>Ст – Иштерякская ООШ</c:v>
                </c:pt>
                <c:pt idx="7">
                  <c:v>Каркалинская ООШ</c:v>
                </c:pt>
                <c:pt idx="8">
                  <c:v>Куакбашская ООШ</c:v>
                </c:pt>
                <c:pt idx="9">
                  <c:v>Сугушлинская ООШ</c:v>
                </c:pt>
                <c:pt idx="10">
                  <c:v>Сарабикуловская ООШ</c:v>
                </c:pt>
                <c:pt idx="11">
                  <c:v>Урмышлинская ООШ</c:v>
                </c:pt>
                <c:pt idx="12">
                  <c:v>Керлигачская ООШ</c:v>
                </c:pt>
                <c:pt idx="13">
                  <c:v>Тимяшевская СОШ</c:v>
                </c:pt>
                <c:pt idx="14">
                  <c:v>Ст-Письмянская ООШ</c:v>
                </c:pt>
                <c:pt idx="15">
                  <c:v>Подлесная ООШ</c:v>
                </c:pt>
                <c:pt idx="16">
                  <c:v>Н–Чершелин. ш.– дет. сад</c:v>
                </c:pt>
                <c:pt idx="17">
                  <c:v>М. Карамальская ООШ</c:v>
                </c:pt>
                <c:pt idx="18">
                  <c:v>Н.Серёжкинская СОШ</c:v>
                </c:pt>
                <c:pt idx="19">
                  <c:v>Федотовская ООШ</c:v>
                </c:pt>
                <c:pt idx="20">
                  <c:v>Старо - Кувакская СОШ</c:v>
                </c:pt>
                <c:pt idx="21">
                  <c:v>Ивановская ООШ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0.8</c:v>
                </c:pt>
                <c:pt idx="21">
                  <c:v>0.66666666666666663</c:v>
                </c:pt>
              </c:numCache>
            </c:numRef>
          </c:val>
        </c:ser>
        <c:axId val="83363328"/>
        <c:axId val="83364864"/>
      </c:barChart>
      <c:catAx>
        <c:axId val="8336332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3364864"/>
        <c:crosses val="autoZero"/>
        <c:auto val="1"/>
        <c:lblAlgn val="ctr"/>
        <c:lblOffset val="100"/>
      </c:catAx>
      <c:valAx>
        <c:axId val="8336486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336332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layout>
                <c:manualLayout>
                  <c:x val="0.1100762066045724"/>
                  <c:y val="-1.058201058201058E-2"/>
                </c:manualLayout>
              </c:layout>
              <c:dLblPos val="outEnd"/>
              <c:showVal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№3</c:v>
                </c:pt>
                <c:pt idx="2">
                  <c:v>СОШ №4</c:v>
                </c:pt>
                <c:pt idx="3">
                  <c:v>СОШ №5</c:v>
                </c:pt>
                <c:pt idx="4">
                  <c:v>СОШ №6</c:v>
                </c:pt>
                <c:pt idx="5">
                  <c:v>СОШ №8</c:v>
                </c:pt>
                <c:pt idx="6">
                  <c:v>СОШ №10</c:v>
                </c:pt>
                <c:pt idx="7">
                  <c:v>Лицей №12</c:v>
                </c:pt>
                <c:pt idx="8">
                  <c:v>СОШ №13</c:v>
                </c:pt>
                <c:pt idx="9">
                  <c:v>СОШ №7</c:v>
                </c:pt>
                <c:pt idx="10">
                  <c:v>СОШ №2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0.97391304347826091</c:v>
                </c:pt>
                <c:pt idx="10">
                  <c:v>0.96296296296296213</c:v>
                </c:pt>
                <c:pt idx="11">
                  <c:v>0.93478260869565222</c:v>
                </c:pt>
              </c:numCache>
            </c:numRef>
          </c:val>
        </c:ser>
        <c:axId val="83822080"/>
        <c:axId val="83824000"/>
      </c:barChart>
      <c:catAx>
        <c:axId val="83822080"/>
        <c:scaling>
          <c:orientation val="minMax"/>
        </c:scaling>
        <c:axPos val="b"/>
        <c:tickLblPos val="nextTo"/>
        <c:crossAx val="83824000"/>
        <c:crosses val="autoZero"/>
        <c:auto val="1"/>
        <c:lblAlgn val="ctr"/>
        <c:lblOffset val="100"/>
      </c:catAx>
      <c:valAx>
        <c:axId val="8382400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38220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№7</c:v>
                </c:pt>
                <c:pt idx="2">
                  <c:v>Лицей №12</c:v>
                </c:pt>
                <c:pt idx="3">
                  <c:v>СОШ №5</c:v>
                </c:pt>
                <c:pt idx="4">
                  <c:v>СОШ №6</c:v>
                </c:pt>
                <c:pt idx="5">
                  <c:v>СОШ №4</c:v>
                </c:pt>
                <c:pt idx="6">
                  <c:v>Гимназия №11</c:v>
                </c:pt>
                <c:pt idx="7">
                  <c:v>СОШ №8</c:v>
                </c:pt>
                <c:pt idx="8">
                  <c:v>СОШ №10</c:v>
                </c:pt>
                <c:pt idx="9">
                  <c:v>СОШ №13</c:v>
                </c:pt>
                <c:pt idx="10">
                  <c:v>ООШ №1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0.85714285714285765</c:v>
                </c:pt>
                <c:pt idx="1">
                  <c:v>0.79661016949152541</c:v>
                </c:pt>
                <c:pt idx="2">
                  <c:v>0.78947368421052633</c:v>
                </c:pt>
                <c:pt idx="3">
                  <c:v>0.77419354838709675</c:v>
                </c:pt>
                <c:pt idx="4">
                  <c:v>0.76344086021505375</c:v>
                </c:pt>
                <c:pt idx="5">
                  <c:v>0.75555555555555565</c:v>
                </c:pt>
                <c:pt idx="6">
                  <c:v>0.71111111111111114</c:v>
                </c:pt>
                <c:pt idx="7">
                  <c:v>0.67857142857142938</c:v>
                </c:pt>
                <c:pt idx="8">
                  <c:v>0.67272727272727373</c:v>
                </c:pt>
                <c:pt idx="9">
                  <c:v>0.64000000000000079</c:v>
                </c:pt>
                <c:pt idx="10">
                  <c:v>0.63157894736842179</c:v>
                </c:pt>
                <c:pt idx="11">
                  <c:v>0.62500000000000078</c:v>
                </c:pt>
              </c:numCache>
            </c:numRef>
          </c:val>
        </c:ser>
        <c:axId val="70414336"/>
        <c:axId val="70415872"/>
      </c:barChart>
      <c:catAx>
        <c:axId val="704143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0415872"/>
        <c:crosses val="autoZero"/>
        <c:auto val="1"/>
        <c:lblAlgn val="ctr"/>
        <c:lblOffset val="100"/>
      </c:catAx>
      <c:valAx>
        <c:axId val="704158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04143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№5</c:v>
                </c:pt>
                <c:pt idx="2">
                  <c:v>СОШ №4</c:v>
                </c:pt>
                <c:pt idx="3">
                  <c:v>Лицей №12</c:v>
                </c:pt>
                <c:pt idx="4">
                  <c:v>СОШ №7</c:v>
                </c:pt>
                <c:pt idx="5">
                  <c:v>СОШ №8</c:v>
                </c:pt>
                <c:pt idx="6">
                  <c:v>СОШ №13</c:v>
                </c:pt>
                <c:pt idx="7">
                  <c:v>СОШ №6</c:v>
                </c:pt>
                <c:pt idx="8">
                  <c:v>СОШ №10</c:v>
                </c:pt>
                <c:pt idx="9">
                  <c:v>Гимназия №11</c:v>
                </c:pt>
                <c:pt idx="10">
                  <c:v>СОШ №3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0.79629629629629661</c:v>
                </c:pt>
                <c:pt idx="1">
                  <c:v>0.79347826086956519</c:v>
                </c:pt>
                <c:pt idx="2">
                  <c:v>0.73333333333333361</c:v>
                </c:pt>
                <c:pt idx="3">
                  <c:v>0.7083333333333337</c:v>
                </c:pt>
                <c:pt idx="4">
                  <c:v>0.70434782608695667</c:v>
                </c:pt>
                <c:pt idx="5">
                  <c:v>0.70370370370370372</c:v>
                </c:pt>
                <c:pt idx="6">
                  <c:v>0.68</c:v>
                </c:pt>
                <c:pt idx="7">
                  <c:v>0.67032967032967139</c:v>
                </c:pt>
                <c:pt idx="8">
                  <c:v>0.6470588235294128</c:v>
                </c:pt>
                <c:pt idx="9">
                  <c:v>0.63043478260869612</c:v>
                </c:pt>
                <c:pt idx="10">
                  <c:v>0.62500000000000044</c:v>
                </c:pt>
                <c:pt idx="11">
                  <c:v>0.58823529411764652</c:v>
                </c:pt>
              </c:numCache>
            </c:numRef>
          </c:val>
        </c:ser>
        <c:axId val="83394944"/>
        <c:axId val="83397632"/>
      </c:barChart>
      <c:catAx>
        <c:axId val="833949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3397632"/>
        <c:crosses val="autoZero"/>
        <c:auto val="1"/>
        <c:lblAlgn val="ctr"/>
        <c:lblOffset val="100"/>
      </c:catAx>
      <c:valAx>
        <c:axId val="8339763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33949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Урмышлинская ООШ</c:v>
                </c:pt>
                <c:pt idx="1">
                  <c:v>Ст – Иштерякская ООШ</c:v>
                </c:pt>
                <c:pt idx="2">
                  <c:v>СОШ им. Горького</c:v>
                </c:pt>
                <c:pt idx="3">
                  <c:v>Шугуровская СОШ </c:v>
                </c:pt>
                <c:pt idx="4">
                  <c:v>Тимяшевская СОШ</c:v>
                </c:pt>
                <c:pt idx="5">
                  <c:v>Керлигачская ООШ</c:v>
                </c:pt>
                <c:pt idx="6">
                  <c:v>Н– Чершелинская ООШ</c:v>
                </c:pt>
                <c:pt idx="7">
                  <c:v>Урдалинская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Н–Чершелин. ш.– дет. сад</c:v>
                </c:pt>
                <c:pt idx="11">
                  <c:v>Подлесная ООШ</c:v>
                </c:pt>
                <c:pt idx="12">
                  <c:v>Куакбашская ООШ</c:v>
                </c:pt>
                <c:pt idx="13">
                  <c:v>Федотовская ООШ</c:v>
                </c:pt>
                <c:pt idx="14">
                  <c:v>Зай - Каратайская ООШ</c:v>
                </c:pt>
                <c:pt idx="15">
                  <c:v>Ивановская ООШ</c:v>
                </c:pt>
                <c:pt idx="16">
                  <c:v>Н - Иштирякская ш- д. сад</c:v>
                </c:pt>
                <c:pt idx="17">
                  <c:v>М. Карамальская ООШ</c:v>
                </c:pt>
                <c:pt idx="18">
                  <c:v>Н.Серёжкинская СОШ</c:v>
                </c:pt>
                <c:pt idx="19">
                  <c:v>Каркалинская ООШ</c:v>
                </c:pt>
                <c:pt idx="20">
                  <c:v>Ст-Письмянская ООШ</c:v>
                </c:pt>
                <c:pt idx="21">
                  <c:v>Старо - Кувакская СОШ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0.88888888888888884</c:v>
                </c:pt>
                <c:pt idx="2">
                  <c:v>0.8333333333333337</c:v>
                </c:pt>
                <c:pt idx="3">
                  <c:v>0.82857142857142863</c:v>
                </c:pt>
                <c:pt idx="4">
                  <c:v>0.82352941176470584</c:v>
                </c:pt>
                <c:pt idx="5">
                  <c:v>0.75000000000000044</c:v>
                </c:pt>
                <c:pt idx="6">
                  <c:v>0.69230769230769262</c:v>
                </c:pt>
                <c:pt idx="7">
                  <c:v>0.66666666666666663</c:v>
                </c:pt>
                <c:pt idx="8">
                  <c:v>0.66666666666666663</c:v>
                </c:pt>
                <c:pt idx="9">
                  <c:v>0.66666666666666663</c:v>
                </c:pt>
                <c:pt idx="10">
                  <c:v>0.66666666666666663</c:v>
                </c:pt>
                <c:pt idx="11">
                  <c:v>0.6428571428571429</c:v>
                </c:pt>
                <c:pt idx="12">
                  <c:v>0.62500000000000044</c:v>
                </c:pt>
                <c:pt idx="13">
                  <c:v>0.60000000000000042</c:v>
                </c:pt>
                <c:pt idx="14">
                  <c:v>0.57142857142857195</c:v>
                </c:pt>
                <c:pt idx="15">
                  <c:v>0.55555555555555569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0.4</c:v>
                </c:pt>
                <c:pt idx="20">
                  <c:v>0.28571428571428598</c:v>
                </c:pt>
                <c:pt idx="21">
                  <c:v>0.2</c:v>
                </c:pt>
              </c:numCache>
            </c:numRef>
          </c:val>
        </c:ser>
        <c:axId val="84421248"/>
        <c:axId val="85107840"/>
      </c:barChart>
      <c:catAx>
        <c:axId val="84421248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5107840"/>
        <c:crosses val="autoZero"/>
        <c:auto val="1"/>
        <c:lblAlgn val="ctr"/>
        <c:lblOffset val="100"/>
      </c:catAx>
      <c:valAx>
        <c:axId val="8510784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442124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№8</c:v>
                </c:pt>
                <c:pt idx="2">
                  <c:v>СОШ №5</c:v>
                </c:pt>
                <c:pt idx="3">
                  <c:v>Лицей №12</c:v>
                </c:pt>
                <c:pt idx="4">
                  <c:v>СОШ №4</c:v>
                </c:pt>
                <c:pt idx="5">
                  <c:v>СОШ №6</c:v>
                </c:pt>
                <c:pt idx="6">
                  <c:v>СОШ №7</c:v>
                </c:pt>
                <c:pt idx="7">
                  <c:v>СОШ №10</c:v>
                </c:pt>
                <c:pt idx="8">
                  <c:v>ООШ №1</c:v>
                </c:pt>
                <c:pt idx="9">
                  <c:v>СОШ №3</c:v>
                </c:pt>
                <c:pt idx="10">
                  <c:v>СОШ №13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4.0999999999999996</c:v>
                </c:pt>
                <c:pt idx="1">
                  <c:v>4.0999999999999996</c:v>
                </c:pt>
                <c:pt idx="2">
                  <c:v>4</c:v>
                </c:pt>
                <c:pt idx="3">
                  <c:v>4</c:v>
                </c:pt>
                <c:pt idx="4">
                  <c:v>3.9</c:v>
                </c:pt>
                <c:pt idx="5">
                  <c:v>3.9</c:v>
                </c:pt>
                <c:pt idx="6">
                  <c:v>3.9</c:v>
                </c:pt>
                <c:pt idx="7">
                  <c:v>3.9</c:v>
                </c:pt>
                <c:pt idx="8">
                  <c:v>3.8</c:v>
                </c:pt>
                <c:pt idx="9">
                  <c:v>3.8</c:v>
                </c:pt>
                <c:pt idx="10">
                  <c:v>3.8</c:v>
                </c:pt>
                <c:pt idx="11">
                  <c:v>3.6</c:v>
                </c:pt>
              </c:numCache>
            </c:numRef>
          </c:val>
        </c:ser>
        <c:axId val="85717760"/>
        <c:axId val="85719296"/>
      </c:barChart>
      <c:catAx>
        <c:axId val="857177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5719296"/>
        <c:crosses val="autoZero"/>
        <c:auto val="1"/>
        <c:lblAlgn val="ctr"/>
        <c:lblOffset val="100"/>
      </c:catAx>
      <c:valAx>
        <c:axId val="85719296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57177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Урмышлинская ООШ</c:v>
                </c:pt>
                <c:pt idx="1">
                  <c:v>СОШ им. Горького</c:v>
                </c:pt>
                <c:pt idx="2">
                  <c:v>Шугуровская СОШ </c:v>
                </c:pt>
                <c:pt idx="3">
                  <c:v>Ст – Иштерякская ООШ</c:v>
                </c:pt>
                <c:pt idx="4">
                  <c:v>Тимяшевская СОШ</c:v>
                </c:pt>
                <c:pt idx="5">
                  <c:v>Урдалинская ООШ</c:v>
                </c:pt>
                <c:pt idx="6">
                  <c:v>Н– Чершелинская ООШ</c:v>
                </c:pt>
                <c:pt idx="7">
                  <c:v>Н–Чершелин. ш.– дет. сад</c:v>
                </c:pt>
                <c:pt idx="8">
                  <c:v>Н.Серёжкинская СОШ</c:v>
                </c:pt>
                <c:pt idx="9">
                  <c:v>Федотовская ООШ</c:v>
                </c:pt>
                <c:pt idx="10">
                  <c:v>Куакбашская ООШ</c:v>
                </c:pt>
                <c:pt idx="11">
                  <c:v>Подлесная ООШ</c:v>
                </c:pt>
                <c:pt idx="12">
                  <c:v>Сугушлинская ООШ</c:v>
                </c:pt>
                <c:pt idx="13">
                  <c:v>Керлигачская ООШ</c:v>
                </c:pt>
                <c:pt idx="14">
                  <c:v>М. Карамальская ООШ</c:v>
                </c:pt>
                <c:pt idx="15">
                  <c:v>Зай - Каратайская ООШ</c:v>
                </c:pt>
                <c:pt idx="16">
                  <c:v>Н - Иштирякская ш- д. сад</c:v>
                </c:pt>
                <c:pt idx="17">
                  <c:v>Сарабикуловская ООШ</c:v>
                </c:pt>
                <c:pt idx="18">
                  <c:v>Каркалинская ООШ</c:v>
                </c:pt>
                <c:pt idx="19">
                  <c:v>Ст-Письмянская ООШ</c:v>
                </c:pt>
                <c:pt idx="20">
                  <c:v>Ивановская ООШ</c:v>
                </c:pt>
                <c:pt idx="21">
                  <c:v>Старо - Кувакская СОШ</c:v>
                </c:pt>
              </c:strCache>
            </c:strRef>
          </c:cat>
          <c:val>
            <c:numRef>
              <c:f>Лист1!$B$2:$B$23</c:f>
              <c:numCache>
                <c:formatCode>General</c:formatCode>
                <c:ptCount val="22"/>
                <c:pt idx="0">
                  <c:v>5</c:v>
                </c:pt>
                <c:pt idx="1">
                  <c:v>4.3</c:v>
                </c:pt>
                <c:pt idx="2">
                  <c:v>4.2</c:v>
                </c:pt>
                <c:pt idx="3">
                  <c:v>4.0999999999999996</c:v>
                </c:pt>
                <c:pt idx="4">
                  <c:v>4.0999999999999996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3.9</c:v>
                </c:pt>
                <c:pt idx="11">
                  <c:v>3.9</c:v>
                </c:pt>
                <c:pt idx="12">
                  <c:v>3.8</c:v>
                </c:pt>
                <c:pt idx="13">
                  <c:v>3.8</c:v>
                </c:pt>
                <c:pt idx="14">
                  <c:v>3.8</c:v>
                </c:pt>
                <c:pt idx="15">
                  <c:v>3.7</c:v>
                </c:pt>
                <c:pt idx="16">
                  <c:v>3.6</c:v>
                </c:pt>
                <c:pt idx="17">
                  <c:v>3.6</c:v>
                </c:pt>
                <c:pt idx="18">
                  <c:v>3.4</c:v>
                </c:pt>
                <c:pt idx="19">
                  <c:v>3.2</c:v>
                </c:pt>
                <c:pt idx="20">
                  <c:v>3.1</c:v>
                </c:pt>
                <c:pt idx="21">
                  <c:v>3</c:v>
                </c:pt>
              </c:numCache>
            </c:numRef>
          </c:val>
        </c:ser>
        <c:axId val="85371904"/>
        <c:axId val="85377792"/>
      </c:barChart>
      <c:catAx>
        <c:axId val="8537190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5377792"/>
        <c:crosses val="autoZero"/>
        <c:auto val="1"/>
        <c:lblAlgn val="ctr"/>
        <c:lblOffset val="100"/>
      </c:catAx>
      <c:valAx>
        <c:axId val="85377792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53719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Урмышлинская ООШ</c:v>
                </c:pt>
                <c:pt idx="1">
                  <c:v>Н. -Чершелинская н. шк сад</c:v>
                </c:pt>
                <c:pt idx="2">
                  <c:v>Тимяшевская СОШ</c:v>
                </c:pt>
                <c:pt idx="3">
                  <c:v>Сугушлинская ООШ</c:v>
                </c:pt>
                <c:pt idx="4">
                  <c:v>Ст. – Иштиряк. ООШ</c:v>
                </c:pt>
                <c:pt idx="5">
                  <c:v>Подлесная ООШ</c:v>
                </c:pt>
                <c:pt idx="6">
                  <c:v>Старо - Кувакская СОШ</c:v>
                </c:pt>
                <c:pt idx="7">
                  <c:v>Н. – Иштир.ш. – детский сад</c:v>
                </c:pt>
                <c:pt idx="8">
                  <c:v>Керлигачская ООШ</c:v>
                </c:pt>
                <c:pt idx="9">
                  <c:v>Н.Серёжкинская СОШ</c:v>
                </c:pt>
                <c:pt idx="10">
                  <c:v>СОШ им. Горького</c:v>
                </c:pt>
                <c:pt idx="11">
                  <c:v>Урдалинская ООШ</c:v>
                </c:pt>
                <c:pt idx="12">
                  <c:v>Зай- Каратайская ООШ</c:v>
                </c:pt>
                <c:pt idx="13">
                  <c:v>Сарабикуловская ООШ</c:v>
                </c:pt>
                <c:pt idx="14">
                  <c:v>Шугуровская СОШ </c:v>
                </c:pt>
                <c:pt idx="15">
                  <c:v>Куакбашская ООШ</c:v>
                </c:pt>
                <c:pt idx="16">
                  <c:v>Н – Чершелинская СОШ</c:v>
                </c:pt>
                <c:pt idx="17">
                  <c:v>М. Карамальская ООШ</c:v>
                </c:pt>
                <c:pt idx="18">
                  <c:v>Ивановская ООШ</c:v>
                </c:pt>
                <c:pt idx="19">
                  <c:v>Каркалинская ООШ</c:v>
                </c:pt>
                <c:pt idx="20">
                  <c:v>Федотовская ООШ</c:v>
                </c:pt>
                <c:pt idx="21">
                  <c:v>Ст.-Письмянская ООШ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1</c:v>
                </c:pt>
                <c:pt idx="2">
                  <c:v>0.94117647058823561</c:v>
                </c:pt>
                <c:pt idx="3">
                  <c:v>0.8333333333333337</c:v>
                </c:pt>
                <c:pt idx="4">
                  <c:v>0.8</c:v>
                </c:pt>
                <c:pt idx="5">
                  <c:v>0.78571428571428559</c:v>
                </c:pt>
                <c:pt idx="6">
                  <c:v>0.77777777777777846</c:v>
                </c:pt>
                <c:pt idx="7">
                  <c:v>0.75000000000000078</c:v>
                </c:pt>
                <c:pt idx="8">
                  <c:v>0.75000000000000078</c:v>
                </c:pt>
                <c:pt idx="9">
                  <c:v>0.75000000000000078</c:v>
                </c:pt>
                <c:pt idx="10">
                  <c:v>0.69230769230769262</c:v>
                </c:pt>
                <c:pt idx="11">
                  <c:v>0.66666666666666663</c:v>
                </c:pt>
                <c:pt idx="12">
                  <c:v>0.66666666666666663</c:v>
                </c:pt>
                <c:pt idx="13">
                  <c:v>0.66666666666666663</c:v>
                </c:pt>
                <c:pt idx="14">
                  <c:v>0.65714285714285803</c:v>
                </c:pt>
                <c:pt idx="15">
                  <c:v>0.62500000000000078</c:v>
                </c:pt>
                <c:pt idx="16">
                  <c:v>0.53846153846153844</c:v>
                </c:pt>
                <c:pt idx="17">
                  <c:v>0.5</c:v>
                </c:pt>
                <c:pt idx="18">
                  <c:v>0.44444444444444442</c:v>
                </c:pt>
                <c:pt idx="19">
                  <c:v>0.4</c:v>
                </c:pt>
                <c:pt idx="20">
                  <c:v>0.4</c:v>
                </c:pt>
                <c:pt idx="21">
                  <c:v>0.28571428571428614</c:v>
                </c:pt>
              </c:numCache>
            </c:numRef>
          </c:val>
        </c:ser>
        <c:axId val="70585728"/>
        <c:axId val="70591616"/>
      </c:barChart>
      <c:catAx>
        <c:axId val="70585728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0591616"/>
        <c:crosses val="autoZero"/>
        <c:auto val="1"/>
        <c:lblAlgn val="ctr"/>
        <c:lblOffset val="100"/>
      </c:catAx>
      <c:valAx>
        <c:axId val="7059161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05857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№2</c:v>
                </c:pt>
                <c:pt idx="2">
                  <c:v>СОШ №3</c:v>
                </c:pt>
                <c:pt idx="3">
                  <c:v>СОШ №4</c:v>
                </c:pt>
                <c:pt idx="4">
                  <c:v>СОШ №8</c:v>
                </c:pt>
                <c:pt idx="5">
                  <c:v>СОШ №13</c:v>
                </c:pt>
                <c:pt idx="6">
                  <c:v>Лицей №12</c:v>
                </c:pt>
                <c:pt idx="7">
                  <c:v>СОШ №5</c:v>
                </c:pt>
                <c:pt idx="8">
                  <c:v>СОШ №6</c:v>
                </c:pt>
                <c:pt idx="9">
                  <c:v>СОШ №10</c:v>
                </c:pt>
                <c:pt idx="10">
                  <c:v>СОШ №7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0.989247311827957</c:v>
                </c:pt>
                <c:pt idx="8">
                  <c:v>0.989247311827957</c:v>
                </c:pt>
                <c:pt idx="9">
                  <c:v>0.98181818181818181</c:v>
                </c:pt>
                <c:pt idx="10">
                  <c:v>0.99</c:v>
                </c:pt>
                <c:pt idx="11">
                  <c:v>0.97777777777777775</c:v>
                </c:pt>
              </c:numCache>
            </c:numRef>
          </c:val>
        </c:ser>
        <c:axId val="70630016"/>
        <c:axId val="70635904"/>
      </c:barChart>
      <c:catAx>
        <c:axId val="70630016"/>
        <c:scaling>
          <c:orientation val="minMax"/>
        </c:scaling>
        <c:axPos val="b"/>
        <c:tickLblPos val="nextTo"/>
        <c:crossAx val="70635904"/>
        <c:crosses val="autoZero"/>
        <c:auto val="1"/>
        <c:lblAlgn val="ctr"/>
        <c:lblOffset val="100"/>
      </c:catAx>
      <c:valAx>
        <c:axId val="7063590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06300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5242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delete val="1"/>
            </c:dLbl>
            <c:dLbl>
              <c:idx val="13"/>
              <c:delete val="1"/>
            </c:dLbl>
            <c:dLbl>
              <c:idx val="14"/>
              <c:delete val="1"/>
            </c:dLbl>
            <c:dLbl>
              <c:idx val="15"/>
              <c:delete val="1"/>
            </c:dLbl>
            <c:dLbl>
              <c:idx val="16"/>
              <c:delete val="1"/>
            </c:dLbl>
            <c:dLbl>
              <c:idx val="17"/>
              <c:delete val="1"/>
            </c:dLbl>
            <c:dLbl>
              <c:idx val="18"/>
              <c:delete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Шугуровская СОШ </c:v>
                </c:pt>
                <c:pt idx="1">
                  <c:v>СОШ им. Горького</c:v>
                </c:pt>
                <c:pt idx="2">
                  <c:v>Урдалинская ООШ</c:v>
                </c:pt>
                <c:pt idx="3">
                  <c:v>Зай- Каратайская ООШ</c:v>
                </c:pt>
                <c:pt idx="4">
                  <c:v>Н – Чершелинская СОШ</c:v>
                </c:pt>
                <c:pt idx="5">
                  <c:v>Н. – Иштир.ш. – детский сад</c:v>
                </c:pt>
                <c:pt idx="6">
                  <c:v>Ст. – Иштиряк. ООШ</c:v>
                </c:pt>
                <c:pt idx="7">
                  <c:v>Каркалинская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Урмышлинская ООШ</c:v>
                </c:pt>
                <c:pt idx="11">
                  <c:v>Керлигачская ООШ</c:v>
                </c:pt>
                <c:pt idx="12">
                  <c:v>Старо - Кувакская СОШ</c:v>
                </c:pt>
                <c:pt idx="13">
                  <c:v>Тимяшевская СОШ</c:v>
                </c:pt>
                <c:pt idx="14">
                  <c:v>Подлесная ООШ</c:v>
                </c:pt>
                <c:pt idx="15">
                  <c:v>Н. -Чершелинская н. шк сад</c:v>
                </c:pt>
                <c:pt idx="16">
                  <c:v>М. Карамальская ООШ</c:v>
                </c:pt>
                <c:pt idx="17">
                  <c:v>Н.Серёжкинская СОШ</c:v>
                </c:pt>
                <c:pt idx="18">
                  <c:v>Федотовская ООШ</c:v>
                </c:pt>
                <c:pt idx="19">
                  <c:v>Ивановская ООШ</c:v>
                </c:pt>
                <c:pt idx="20">
                  <c:v>Куакбашская ООШ</c:v>
                </c:pt>
                <c:pt idx="21">
                  <c:v>Ст.-Письмянская ООШ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0.88888888888888884</c:v>
                </c:pt>
                <c:pt idx="20">
                  <c:v>0.87500000000000078</c:v>
                </c:pt>
                <c:pt idx="21">
                  <c:v>0.71428571428571463</c:v>
                </c:pt>
              </c:numCache>
            </c:numRef>
          </c:val>
        </c:ser>
        <c:axId val="77533952"/>
        <c:axId val="77535488"/>
      </c:barChart>
      <c:catAx>
        <c:axId val="7753395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7535488"/>
        <c:crosses val="autoZero"/>
        <c:auto val="1"/>
        <c:lblAlgn val="ctr"/>
        <c:lblOffset val="100"/>
      </c:catAx>
      <c:valAx>
        <c:axId val="7753548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753395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Лицей №12</c:v>
                </c:pt>
                <c:pt idx="2">
                  <c:v>СОШ №2</c:v>
                </c:pt>
                <c:pt idx="3">
                  <c:v>СОШ №7</c:v>
                </c:pt>
                <c:pt idx="4">
                  <c:v>СОШ №5</c:v>
                </c:pt>
                <c:pt idx="5">
                  <c:v>СОШ №3</c:v>
                </c:pt>
                <c:pt idx="6">
                  <c:v>СОШ №8</c:v>
                </c:pt>
                <c:pt idx="7">
                  <c:v>СОШ №13</c:v>
                </c:pt>
                <c:pt idx="8">
                  <c:v>Гимназия №11</c:v>
                </c:pt>
                <c:pt idx="9">
                  <c:v>СОШ №10</c:v>
                </c:pt>
                <c:pt idx="10">
                  <c:v>ООШ №1</c:v>
                </c:pt>
                <c:pt idx="11">
                  <c:v>СОШ №4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4.204301075268817</c:v>
                </c:pt>
                <c:pt idx="1">
                  <c:v>4.1789473684210474</c:v>
                </c:pt>
                <c:pt idx="2">
                  <c:v>4.1607142857142856</c:v>
                </c:pt>
                <c:pt idx="3">
                  <c:v>4.0847457627118695</c:v>
                </c:pt>
                <c:pt idx="4">
                  <c:v>4.0322580645161334</c:v>
                </c:pt>
                <c:pt idx="5">
                  <c:v>3.9375</c:v>
                </c:pt>
                <c:pt idx="6">
                  <c:v>3.928571428571431</c:v>
                </c:pt>
                <c:pt idx="7">
                  <c:v>3.92</c:v>
                </c:pt>
                <c:pt idx="8">
                  <c:v>3.911111111111111</c:v>
                </c:pt>
                <c:pt idx="9">
                  <c:v>3.9090909090909087</c:v>
                </c:pt>
                <c:pt idx="10">
                  <c:v>3.8947368421052642</c:v>
                </c:pt>
                <c:pt idx="11">
                  <c:v>3.8666666666666667</c:v>
                </c:pt>
              </c:numCache>
            </c:numRef>
          </c:val>
        </c:ser>
        <c:axId val="70595328"/>
        <c:axId val="77554816"/>
      </c:barChart>
      <c:catAx>
        <c:axId val="7059532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7554816"/>
        <c:crosses val="autoZero"/>
        <c:auto val="1"/>
        <c:lblAlgn val="ctr"/>
        <c:lblOffset val="100"/>
      </c:catAx>
      <c:valAx>
        <c:axId val="77554816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05953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Лист1!$A$2:$A$23</c:f>
              <c:strCache>
                <c:ptCount val="22"/>
                <c:pt idx="0">
                  <c:v>Урмышлинская ООШ</c:v>
                </c:pt>
                <c:pt idx="1">
                  <c:v>Сугушлинская ООШ</c:v>
                </c:pt>
                <c:pt idx="2">
                  <c:v>Н. -Чершелинская н. шк сад</c:v>
                </c:pt>
                <c:pt idx="3">
                  <c:v>Н. – Иштир.ш. – детский сад</c:v>
                </c:pt>
                <c:pt idx="4">
                  <c:v>Тимяшевская СОШ</c:v>
                </c:pt>
                <c:pt idx="5">
                  <c:v>Ст. – Иштиряк. ООШ</c:v>
                </c:pt>
                <c:pt idx="6">
                  <c:v>СОШ им. Горького</c:v>
                </c:pt>
                <c:pt idx="7">
                  <c:v>Урдалинская ООШ</c:v>
                </c:pt>
                <c:pt idx="8">
                  <c:v>Зай- Каратайская ООШ</c:v>
                </c:pt>
                <c:pt idx="9">
                  <c:v>Подлесная ООШ</c:v>
                </c:pt>
                <c:pt idx="10">
                  <c:v>Шугуровская СОШ </c:v>
                </c:pt>
                <c:pt idx="11">
                  <c:v>Старо - Кувакская СОШ</c:v>
                </c:pt>
                <c:pt idx="12">
                  <c:v>Керлигачская ООШ</c:v>
                </c:pt>
                <c:pt idx="13">
                  <c:v>М. Карамальская ООШ</c:v>
                </c:pt>
                <c:pt idx="14">
                  <c:v>Н.Серёжкинская СОШ</c:v>
                </c:pt>
                <c:pt idx="15">
                  <c:v>Сарабикуловская ООШ</c:v>
                </c:pt>
                <c:pt idx="16">
                  <c:v>Н – Чершелинская СОШ</c:v>
                </c:pt>
                <c:pt idx="17">
                  <c:v>Ивановская ООШ</c:v>
                </c:pt>
                <c:pt idx="18">
                  <c:v>Куакбашская ООШ</c:v>
                </c:pt>
                <c:pt idx="19">
                  <c:v>Каркалинская ООШ</c:v>
                </c:pt>
                <c:pt idx="20">
                  <c:v>Федотовская ООШ</c:v>
                </c:pt>
                <c:pt idx="21">
                  <c:v>Ст.-Письмянская ООШ</c:v>
                </c:pt>
              </c:strCache>
            </c:strRef>
          </c:cat>
          <c:val>
            <c:numRef>
              <c:f>Лист1!$B$2:$B$23</c:f>
              <c:numCache>
                <c:formatCode>0.0</c:formatCode>
                <c:ptCount val="22"/>
                <c:pt idx="0">
                  <c:v>4.5</c:v>
                </c:pt>
                <c:pt idx="1">
                  <c:v>4.3333333333333401</c:v>
                </c:pt>
                <c:pt idx="2">
                  <c:v>4.3333333333333401</c:v>
                </c:pt>
                <c:pt idx="3">
                  <c:v>4.25</c:v>
                </c:pt>
                <c:pt idx="4">
                  <c:v>4.2352941176470589</c:v>
                </c:pt>
                <c:pt idx="5">
                  <c:v>4.2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3.9428571428571431</c:v>
                </c:pt>
                <c:pt idx="11">
                  <c:v>3.8888888888888862</c:v>
                </c:pt>
                <c:pt idx="12">
                  <c:v>3.75</c:v>
                </c:pt>
                <c:pt idx="13">
                  <c:v>3.75</c:v>
                </c:pt>
                <c:pt idx="14">
                  <c:v>3.75</c:v>
                </c:pt>
                <c:pt idx="15">
                  <c:v>3.6666666666666665</c:v>
                </c:pt>
                <c:pt idx="16">
                  <c:v>3.6153846153846154</c:v>
                </c:pt>
                <c:pt idx="17">
                  <c:v>3.5555555555555554</c:v>
                </c:pt>
                <c:pt idx="18">
                  <c:v>3.5</c:v>
                </c:pt>
                <c:pt idx="19">
                  <c:v>3.4</c:v>
                </c:pt>
                <c:pt idx="20">
                  <c:v>3.4</c:v>
                </c:pt>
                <c:pt idx="21">
                  <c:v>3</c:v>
                </c:pt>
              </c:numCache>
            </c:numRef>
          </c:val>
        </c:ser>
        <c:axId val="77993088"/>
        <c:axId val="77994624"/>
      </c:barChart>
      <c:catAx>
        <c:axId val="77993088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7994624"/>
        <c:crosses val="autoZero"/>
        <c:auto val="1"/>
        <c:lblAlgn val="ctr"/>
        <c:lblOffset val="100"/>
      </c:catAx>
      <c:valAx>
        <c:axId val="77994624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79930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52038502649855378"/>
          <c:y val="2.6455026455026471E-2"/>
          <c:w val="0.47108618885325937"/>
          <c:h val="0.94179894179894152"/>
        </c:manualLayout>
      </c:layout>
      <c:barChart>
        <c:barDir val="bar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 выполнения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Лист1!$A$2:$A$16</c:f>
              <c:strCache>
                <c:ptCount val="15"/>
                <c:pt idx="0">
                  <c:v>Определение количества букв и звуков                           А1</c:v>
                </c:pt>
                <c:pt idx="1">
                  <c:v>Твердые и мягкие согласные                                   А2</c:v>
                </c:pt>
                <c:pt idx="2">
                  <c:v>Ударение                                                        А3 </c:v>
                </c:pt>
                <c:pt idx="3">
                  <c:v>Состав слова, приставка                                          А4  </c:v>
                </c:pt>
                <c:pt idx="4">
                  <c:v>Формы слова, однокоренные слова                             А5</c:v>
                </c:pt>
                <c:pt idx="5">
                  <c:v>Проверяемые безударные гласные в корне слова        А6</c:v>
                </c:pt>
                <c:pt idx="6">
                  <c:v>Правописание парных согласных в корне слова            А7</c:v>
                </c:pt>
                <c:pt idx="7">
                  <c:v>   Правописание приставок, предлогов                         А8</c:v>
                </c:pt>
                <c:pt idx="8">
                  <c:v>   Подбор синонимов                                            А9</c:v>
                </c:pt>
                <c:pt idx="9">
                  <c:v>  Определение частей речи                                А10</c:v>
                </c:pt>
                <c:pt idx="10">
                  <c:v>  Переносное значение слова                             А11</c:v>
                </c:pt>
                <c:pt idx="11">
                  <c:v>  Главные члены предложения                          А12</c:v>
                </c:pt>
                <c:pt idx="12">
                  <c:v>   Непроизносимое согласное                            В13</c:v>
                </c:pt>
                <c:pt idx="13">
                  <c:v>   Определение главных членов предложения     В14</c:v>
                </c:pt>
                <c:pt idx="14">
                  <c:v>Порядок предложений в тексте, составление предложений С15</c:v>
                </c:pt>
              </c:strCache>
            </c:strRef>
          </c:cat>
          <c:val>
            <c:numRef>
              <c:f>Лист1!$B$2:$B$16</c:f>
              <c:numCache>
                <c:formatCode>0%</c:formatCode>
                <c:ptCount val="15"/>
                <c:pt idx="0">
                  <c:v>0.89</c:v>
                </c:pt>
                <c:pt idx="1">
                  <c:v>0.89</c:v>
                </c:pt>
                <c:pt idx="2">
                  <c:v>0.89</c:v>
                </c:pt>
                <c:pt idx="3" formatCode="0.00%">
                  <c:v>0.79400000000000004</c:v>
                </c:pt>
                <c:pt idx="4" formatCode="0.00%">
                  <c:v>0.78300000000000003</c:v>
                </c:pt>
                <c:pt idx="5">
                  <c:v>0.95000000000000029</c:v>
                </c:pt>
                <c:pt idx="6">
                  <c:v>0.92</c:v>
                </c:pt>
                <c:pt idx="7" formatCode="0.00%">
                  <c:v>0.79400000000000004</c:v>
                </c:pt>
                <c:pt idx="8">
                  <c:v>0.87000000000000033</c:v>
                </c:pt>
                <c:pt idx="9" formatCode="0.00%">
                  <c:v>0.79100000000000004</c:v>
                </c:pt>
                <c:pt idx="10">
                  <c:v>0.88</c:v>
                </c:pt>
                <c:pt idx="11" formatCode="0.00%">
                  <c:v>0.78200000000000003</c:v>
                </c:pt>
                <c:pt idx="12">
                  <c:v>0.89</c:v>
                </c:pt>
                <c:pt idx="13">
                  <c:v>0.86000000000000032</c:v>
                </c:pt>
                <c:pt idx="14">
                  <c:v>0.8400000000000003</c:v>
                </c:pt>
              </c:numCache>
            </c:numRef>
          </c:val>
        </c:ser>
        <c:dLbls>
          <c:showVal val="1"/>
        </c:dLbls>
        <c:axId val="78038912"/>
        <c:axId val="78040448"/>
      </c:barChart>
      <c:catAx>
        <c:axId val="78038912"/>
        <c:scaling>
          <c:orientation val="minMax"/>
        </c:scaling>
        <c:axPos val="l"/>
        <c:tickLblPos val="nextTo"/>
        <c:txPr>
          <a:bodyPr/>
          <a:lstStyle/>
          <a:p>
            <a:pPr>
              <a:defRPr sz="1200" spc="0"/>
            </a:pPr>
            <a:endParaRPr lang="ru-RU"/>
          </a:p>
        </c:txPr>
        <c:crossAx val="78040448"/>
        <c:crosses val="autoZero"/>
        <c:auto val="1"/>
        <c:lblAlgn val="l"/>
        <c:lblOffset val="100"/>
      </c:catAx>
      <c:valAx>
        <c:axId val="78040448"/>
        <c:scaling>
          <c:orientation val="minMax"/>
          <c:max val="1"/>
        </c:scaling>
        <c:delete val="1"/>
        <c:axPos val="b"/>
        <c:majorGridlines/>
        <c:numFmt formatCode="0%" sourceLinked="1"/>
        <c:tickLblPos val="nextTo"/>
        <c:crossAx val="780389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194</c:v>
                </c:pt>
                <c:pt idx="1">
                  <c:v>719</c:v>
                </c:pt>
                <c:pt idx="2">
                  <c:v>913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191</c:v>
                </c:pt>
                <c:pt idx="1">
                  <c:v>685</c:v>
                </c:pt>
                <c:pt idx="2">
                  <c:v>876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50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1328E-2"/>
                  <c:y val="-0.29743968300226986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1328E-2"/>
                  <c:y val="-0.42371093179506808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0.98453608247422608</c:v>
                </c:pt>
                <c:pt idx="1">
                  <c:v>0.95271210013908203</c:v>
                </c:pt>
                <c:pt idx="2">
                  <c:v>0.95947426067908081</c:v>
                </c:pt>
              </c:numCache>
            </c:numRef>
          </c:val>
        </c:ser>
        <c:dLbls>
          <c:showVal val="1"/>
        </c:dLbls>
        <c:axId val="83931904"/>
        <c:axId val="83933440"/>
      </c:barChart>
      <c:catAx>
        <c:axId val="83931904"/>
        <c:scaling>
          <c:orientation val="minMax"/>
        </c:scaling>
        <c:axPos val="b"/>
        <c:tickLblPos val="nextTo"/>
        <c:crossAx val="83933440"/>
        <c:crosses val="autoZero"/>
        <c:auto val="1"/>
        <c:lblAlgn val="ctr"/>
        <c:lblOffset val="100"/>
      </c:catAx>
      <c:valAx>
        <c:axId val="83933440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3931904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1071546"/>
            <a:ext cx="7858180" cy="3171846"/>
          </a:xfrm>
        </p:spPr>
        <p:txBody>
          <a:bodyPr>
            <a:normAutofit/>
          </a:bodyPr>
          <a:lstStyle/>
          <a:p>
            <a:r>
              <a:rPr lang="ru-RU" b="1" dirty="0"/>
              <a:t>Результаты диагностического тестирования </a:t>
            </a:r>
            <a:r>
              <a:rPr lang="ru-RU" b="1" dirty="0" smtClean="0"/>
              <a:t>за </a:t>
            </a:r>
            <a:r>
              <a:rPr lang="ru-RU" b="1" dirty="0"/>
              <a:t>1 полугодие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2012-2013 </a:t>
            </a:r>
            <a:r>
              <a:rPr lang="ru-RU" b="1" dirty="0"/>
              <a:t>учебного года.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3571876"/>
            <a:ext cx="740664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выполнения заданий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14422"/>
          <a:ext cx="8934450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96646" lvl="0" indent="-514350" algn="just">
              <a:buFont typeface="+mj-lt"/>
              <a:buAutoNum type="arabicPeriod"/>
            </a:pPr>
            <a:r>
              <a:rPr lang="ru-RU" dirty="0" smtClean="0"/>
              <a:t>В целом, уровень </a:t>
            </a:r>
            <a:r>
              <a:rPr lang="ru-RU" dirty="0" err="1" smtClean="0"/>
              <a:t>обученности</a:t>
            </a:r>
            <a:r>
              <a:rPr lang="ru-RU" dirty="0" smtClean="0"/>
              <a:t> обучающихся 4-х классов по русскому языку считать удовлетворительным.</a:t>
            </a:r>
          </a:p>
          <a:p>
            <a:pPr marL="596646" lvl="0" indent="-514350" algn="just">
              <a:buFont typeface="+mj-lt"/>
              <a:buAutoNum type="arabicPeriod"/>
            </a:pPr>
            <a:r>
              <a:rPr lang="ru-RU" dirty="0" smtClean="0"/>
              <a:t> 99% обучающихся начальной школы общеобразовательных учреждений Лениногорского муниципального района освоили базовый уровень по русскому языку, из них  74% обучающихся – на «5» и «4».  </a:t>
            </a:r>
          </a:p>
          <a:p>
            <a:pPr marL="596646" lvl="0" indent="-514350" algn="just">
              <a:buFont typeface="+mj-lt"/>
              <a:buAutoNum type="arabicPeriod"/>
            </a:pPr>
            <a:r>
              <a:rPr lang="ru-RU" dirty="0" smtClean="0"/>
              <a:t>Низкий  уровень подготовки по русскому языку выявлен у обучающихся 4-х классов:</a:t>
            </a:r>
          </a:p>
          <a:p>
            <a:pPr lvl="1"/>
            <a:r>
              <a:rPr lang="ru-RU" b="1" dirty="0" err="1" smtClean="0"/>
              <a:t>Каркалинской</a:t>
            </a:r>
            <a:r>
              <a:rPr lang="ru-RU" b="1" dirty="0" smtClean="0"/>
              <a:t> ООШ (40%), </a:t>
            </a:r>
            <a:endParaRPr lang="ru-RU" dirty="0" smtClean="0"/>
          </a:p>
          <a:p>
            <a:pPr lvl="1"/>
            <a:r>
              <a:rPr lang="ru-RU" b="1" dirty="0" smtClean="0"/>
              <a:t>Ивановской ООШ (40%), </a:t>
            </a:r>
            <a:endParaRPr lang="ru-RU" dirty="0" smtClean="0"/>
          </a:p>
          <a:p>
            <a:pPr lvl="1"/>
            <a:r>
              <a:rPr lang="ru-RU" b="1" dirty="0" err="1" smtClean="0"/>
              <a:t>Старописьмянской</a:t>
            </a:r>
            <a:r>
              <a:rPr lang="ru-RU" b="1" dirty="0" smtClean="0"/>
              <a:t> ООШ (29%),</a:t>
            </a:r>
            <a:endParaRPr lang="ru-RU" dirty="0" smtClean="0"/>
          </a:p>
          <a:p>
            <a:pPr lvl="1"/>
            <a:r>
              <a:rPr lang="ru-RU" b="1" dirty="0" err="1" smtClean="0"/>
              <a:t>Федотовской</a:t>
            </a:r>
            <a:r>
              <a:rPr lang="ru-RU" b="1" dirty="0" smtClean="0"/>
              <a:t> ООШ(40%).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Рекомендации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96646" indent="-514350" algn="just">
              <a:buFont typeface="+mj-lt"/>
              <a:buAutoNum type="arabicPeriod"/>
            </a:pPr>
            <a:r>
              <a:rPr lang="ru-RU" dirty="0" smtClean="0"/>
              <a:t>Учителям начальных классов и администрации  </a:t>
            </a:r>
            <a:r>
              <a:rPr lang="ru-RU" b="1" dirty="0" err="1" smtClean="0"/>
              <a:t>Каркалинской</a:t>
            </a:r>
            <a:r>
              <a:rPr lang="ru-RU" b="1" dirty="0" smtClean="0"/>
              <a:t> ООШ, Ивановской ООШ, </a:t>
            </a:r>
            <a:r>
              <a:rPr lang="ru-RU" b="1" dirty="0" err="1" smtClean="0"/>
              <a:t>Старописьмянской</a:t>
            </a:r>
            <a:r>
              <a:rPr lang="ru-RU" b="1" dirty="0" smtClean="0"/>
              <a:t> ООШ, </a:t>
            </a:r>
            <a:r>
              <a:rPr lang="ru-RU" b="1" dirty="0" err="1" smtClean="0"/>
              <a:t>Федотовской</a:t>
            </a:r>
            <a:r>
              <a:rPr lang="ru-RU" b="1" dirty="0" smtClean="0"/>
              <a:t> ООШ</a:t>
            </a:r>
            <a:r>
              <a:rPr lang="ru-RU" dirty="0" smtClean="0"/>
              <a:t> разработать комплекс мер по повышению качества обучения русскому языку в начальной школе.</a:t>
            </a:r>
          </a:p>
          <a:p>
            <a:pPr marL="596646" indent="-514350" algn="just">
              <a:buFont typeface="+mj-lt"/>
              <a:buAutoNum type="arabicPeriod"/>
            </a:pPr>
            <a:r>
              <a:rPr lang="ru-RU" dirty="0" smtClean="0"/>
              <a:t>В целях обеспечения каждому выпускнику начальной школы успешного усвоения программы по русскому языку  необходимо в школах ( особенно в лицее №12, гимназии №11, СОШ №10, СОШ №7, СОШ №6,  СОШ №5, Старо- </a:t>
            </a:r>
            <a:r>
              <a:rPr lang="ru-RU" dirty="0" err="1" smtClean="0"/>
              <a:t>Письмянской</a:t>
            </a:r>
            <a:r>
              <a:rPr lang="ru-RU" dirty="0" smtClean="0"/>
              <a:t> ООШ, Ивановской ООШ, </a:t>
            </a:r>
            <a:r>
              <a:rPr lang="ru-RU" dirty="0" err="1" smtClean="0"/>
              <a:t>Куакбашской</a:t>
            </a:r>
            <a:r>
              <a:rPr lang="ru-RU" dirty="0" smtClean="0"/>
              <a:t> ООШ) усилить внимание к качественной реализации индивидуально-дифференцированного подхода на всех этапах обучения в начальной школе.</a:t>
            </a:r>
          </a:p>
          <a:p>
            <a:pPr marL="596646" indent="-514350" algn="just">
              <a:buFont typeface="+mj-lt"/>
              <a:buAutoNum type="arabicPeriod"/>
            </a:pPr>
            <a:r>
              <a:rPr lang="ru-RU" dirty="0" smtClean="0"/>
              <a:t>Учитывая типичные ошибки, допущенные обучающимися 4-х классов в диагностической работе по русскому языку, следует усилить внимание к формированию следующих умений и навыков:</a:t>
            </a:r>
          </a:p>
          <a:p>
            <a:pPr lvl="1" algn="just"/>
            <a:r>
              <a:rPr lang="ru-RU" dirty="0" smtClean="0"/>
              <a:t>Определять части речи;</a:t>
            </a:r>
          </a:p>
          <a:p>
            <a:pPr lvl="1" algn="just"/>
            <a:r>
              <a:rPr lang="ru-RU" dirty="0" smtClean="0"/>
              <a:t>Различать приставки в словах;</a:t>
            </a:r>
          </a:p>
          <a:p>
            <a:pPr lvl="1"/>
            <a:r>
              <a:rPr lang="ru-RU" dirty="0" smtClean="0"/>
              <a:t>Различать ряд однокоренных слов и формы одного и того же слова;</a:t>
            </a:r>
          </a:p>
          <a:p>
            <a:pPr lvl="1"/>
            <a:r>
              <a:rPr lang="ru-RU" dirty="0" smtClean="0"/>
              <a:t>Разбирать слова по составу.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Математика	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РС\Мои документы\Мои рисунки\Фотографии мероприятий\Семинар победители ПНПО\IMG_0115 1.jpg"/>
          <p:cNvPicPr>
            <a:picLocks noChangeAspect="1" noChangeArrowheads="1"/>
          </p:cNvPicPr>
          <p:nvPr/>
        </p:nvPicPr>
        <p:blipFill>
          <a:blip r:embed="rId2"/>
          <a:srcRect b="10764"/>
          <a:stretch>
            <a:fillRect/>
          </a:stretch>
        </p:blipFill>
        <p:spPr bwMode="auto">
          <a:xfrm>
            <a:off x="4500562" y="2571744"/>
            <a:ext cx="4246563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Количество участников тестирования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357290" y="2428868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42976" y="2340000"/>
            <a:ext cx="6429420" cy="1743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по городским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447800"/>
          <a:ext cx="7572428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86446" y="1928802"/>
            <a:ext cx="1430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Город – 79%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2" y="2000240"/>
            <a:ext cx="1305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77%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142976" y="2857496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71538" y="2714620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по сельским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1447800"/>
          <a:ext cx="8291540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33705" y="2500306"/>
            <a:ext cx="1310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Село – 71%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15074" y="2357430"/>
            <a:ext cx="1305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77%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Успеваемость по городским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Успеваемость по сельским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Средняя оценка по городским школам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2214554"/>
            <a:ext cx="131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Город – 4,2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57457" y="2214554"/>
            <a:ext cx="118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4,2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447800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1357290" y="2664000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42976" y="2643182"/>
            <a:ext cx="7286676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Русский язык	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РС\Мои документы\Мои рисунки\Фотографии мероприятий\Семинар победители ПНПО\IMG_0115 1.jpg"/>
          <p:cNvPicPr>
            <a:picLocks noChangeAspect="1" noChangeArrowheads="1"/>
          </p:cNvPicPr>
          <p:nvPr/>
        </p:nvPicPr>
        <p:blipFill>
          <a:blip r:embed="rId2"/>
          <a:srcRect b="10764"/>
          <a:stretch>
            <a:fillRect/>
          </a:stretch>
        </p:blipFill>
        <p:spPr bwMode="auto">
          <a:xfrm>
            <a:off x="4500562" y="2571744"/>
            <a:ext cx="4246563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142976" y="2574000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57174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Средняя оценка по сельским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28736"/>
          <a:ext cx="8286808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715272" y="2143116"/>
            <a:ext cx="120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Село – 4,1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2143116"/>
            <a:ext cx="118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4,2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выполнения заданий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14422"/>
          <a:ext cx="8934450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96646" lvl="0" indent="-514350" algn="just">
              <a:buFont typeface="+mj-lt"/>
              <a:buAutoNum type="arabicPeriod"/>
            </a:pPr>
            <a:r>
              <a:rPr lang="ru-RU" dirty="0" smtClean="0"/>
              <a:t>В целом, уровень </a:t>
            </a:r>
            <a:r>
              <a:rPr lang="ru-RU" dirty="0" err="1" smtClean="0"/>
              <a:t>обученности</a:t>
            </a:r>
            <a:r>
              <a:rPr lang="ru-RU" dirty="0" smtClean="0"/>
              <a:t> обучающихся 4-х классов по математике считать удовлетворительным. </a:t>
            </a:r>
          </a:p>
          <a:p>
            <a:pPr marL="596646" lvl="0" indent="-514350" algn="just">
              <a:buFont typeface="+mj-lt"/>
              <a:buAutoNum type="arabicPeriod"/>
            </a:pPr>
            <a:r>
              <a:rPr lang="ru-RU" dirty="0" smtClean="0"/>
              <a:t>99% обучающихся начальной школы общеобразовательных учреждений Лениногорского муниципального района освоили базовый уровень по математике, из них  77 % обучающихся – на «5» и «4».</a:t>
            </a:r>
          </a:p>
          <a:p>
            <a:pPr marL="596646" lvl="0" indent="-514350" algn="just">
              <a:buFont typeface="+mj-lt"/>
              <a:buAutoNum type="arabicPeriod"/>
            </a:pPr>
            <a:r>
              <a:rPr lang="ru-RU" dirty="0" smtClean="0"/>
              <a:t>Низкий  уровень подготовки по математике выявлен у обучающихся 4-х классов:</a:t>
            </a:r>
          </a:p>
          <a:p>
            <a:pPr marL="870966" lvl="1" indent="-514350"/>
            <a:r>
              <a:rPr lang="ru-RU" b="1" dirty="0" err="1" smtClean="0"/>
              <a:t>Каркалинская</a:t>
            </a:r>
            <a:r>
              <a:rPr lang="ru-RU" b="1" dirty="0" smtClean="0"/>
              <a:t> ООШ (20%), </a:t>
            </a:r>
          </a:p>
          <a:p>
            <a:pPr marL="870966" lvl="1" indent="-514350"/>
            <a:r>
              <a:rPr lang="ru-RU" b="1" dirty="0" smtClean="0"/>
              <a:t>Ивановская ООШ (44%), </a:t>
            </a:r>
          </a:p>
          <a:p>
            <a:pPr marL="870966" lvl="1" indent="-514350"/>
            <a:r>
              <a:rPr lang="ru-RU" b="1" dirty="0" err="1" smtClean="0"/>
              <a:t>Ново-Серёжкинская</a:t>
            </a:r>
            <a:r>
              <a:rPr lang="ru-RU" b="1" dirty="0" smtClean="0"/>
              <a:t> СОШ  (50%),</a:t>
            </a:r>
          </a:p>
          <a:p>
            <a:pPr marL="870966" lvl="1" indent="-514350"/>
            <a:r>
              <a:rPr lang="ru-RU" b="1" dirty="0" err="1" smtClean="0"/>
              <a:t>Керлигачская</a:t>
            </a:r>
            <a:r>
              <a:rPr lang="ru-RU" b="1" dirty="0" smtClean="0"/>
              <a:t>  ООШ (50%), </a:t>
            </a:r>
          </a:p>
          <a:p>
            <a:pPr marL="870966" lvl="1" indent="-514350"/>
            <a:r>
              <a:rPr lang="ru-RU" b="1" dirty="0" err="1" smtClean="0"/>
              <a:t>Ново-Иштирякская</a:t>
            </a:r>
            <a:r>
              <a:rPr lang="ru-RU" b="1" dirty="0" smtClean="0"/>
              <a:t> </a:t>
            </a:r>
            <a:r>
              <a:rPr lang="ru-RU" b="1" dirty="0" err="1" smtClean="0"/>
              <a:t>н.ш.-д.с</a:t>
            </a:r>
            <a:r>
              <a:rPr lang="ru-RU" b="1" dirty="0" smtClean="0"/>
              <a:t>.(50%)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42852"/>
            <a:ext cx="7498080" cy="785818"/>
          </a:xfrm>
        </p:spPr>
        <p:txBody>
          <a:bodyPr>
            <a:normAutofit/>
          </a:bodyPr>
          <a:lstStyle/>
          <a:p>
            <a:r>
              <a:rPr lang="ru-RU" b="1" dirty="0" smtClean="0"/>
              <a:t>Рекомендации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071546"/>
            <a:ext cx="8001056" cy="5500726"/>
          </a:xfrm>
        </p:spPr>
        <p:txBody>
          <a:bodyPr>
            <a:noAutofit/>
          </a:bodyPr>
          <a:lstStyle/>
          <a:p>
            <a:pPr marL="452438" indent="-452438" algn="just">
              <a:lnSpc>
                <a:spcPct val="9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800" dirty="0" smtClean="0"/>
              <a:t>Учителям начальных классов и администрации </a:t>
            </a:r>
            <a:r>
              <a:rPr lang="ru-RU" sz="1800" b="1" dirty="0" err="1" smtClean="0"/>
              <a:t>Каркалинская</a:t>
            </a:r>
            <a:r>
              <a:rPr lang="ru-RU" sz="1800" b="1" dirty="0" smtClean="0"/>
              <a:t> ООШ, Ивановская ООШ, </a:t>
            </a:r>
            <a:r>
              <a:rPr lang="ru-RU" sz="1800" b="1" dirty="0" err="1" smtClean="0"/>
              <a:t>Ново-Серёжкинская</a:t>
            </a:r>
            <a:r>
              <a:rPr lang="ru-RU" sz="1800" b="1" dirty="0" smtClean="0"/>
              <a:t> СОШ, </a:t>
            </a:r>
            <a:r>
              <a:rPr lang="ru-RU" sz="1800" b="1" dirty="0" err="1" smtClean="0"/>
              <a:t>Керлигачская</a:t>
            </a:r>
            <a:r>
              <a:rPr lang="ru-RU" sz="1800" b="1" dirty="0" smtClean="0"/>
              <a:t>  ООШ,  </a:t>
            </a:r>
            <a:r>
              <a:rPr lang="ru-RU" sz="1800" b="1" dirty="0" err="1" smtClean="0"/>
              <a:t>Ново-Иштирякская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н.ш.-д.с</a:t>
            </a:r>
            <a:r>
              <a:rPr lang="ru-RU" sz="1800" b="1" dirty="0" smtClean="0"/>
              <a:t>.</a:t>
            </a:r>
            <a:r>
              <a:rPr lang="ru-RU" sz="1800" dirty="0" smtClean="0"/>
              <a:t> разработать комплекс мер по повышению качества математического образования в начальной школе. </a:t>
            </a:r>
          </a:p>
          <a:p>
            <a:pPr marL="452438" indent="-452438" algn="just">
              <a:lnSpc>
                <a:spcPct val="9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800" dirty="0" smtClean="0"/>
              <a:t>В целях обеспечения каждому обучающемуся начальной школы успешного      усвоения программы по математике  необходимо в школах (особенно СОШ №2, СОШ №10, гимназия №11, СОШ №6, СОШ №7, Ивановская ООШ, </a:t>
            </a:r>
            <a:r>
              <a:rPr lang="ru-RU" sz="1800" dirty="0" err="1" smtClean="0"/>
              <a:t>Старокувакская</a:t>
            </a:r>
            <a:r>
              <a:rPr lang="ru-RU" sz="1800" dirty="0" smtClean="0"/>
              <a:t> СОШ, </a:t>
            </a:r>
            <a:r>
              <a:rPr lang="ru-RU" sz="1800" dirty="0" err="1" smtClean="0"/>
              <a:t>Старописьмянская</a:t>
            </a:r>
            <a:r>
              <a:rPr lang="ru-RU" sz="1800" dirty="0" smtClean="0"/>
              <a:t> ООШ) усилить внимание к качественной реализации индивидуально-дифференцированного подхода на всех этапах обучения в начальной школе, вести системную и целенаправленную работу по внедрению тестового контроля знаний.</a:t>
            </a:r>
          </a:p>
          <a:p>
            <a:pPr marL="452438" indent="-452438" algn="just">
              <a:lnSpc>
                <a:spcPct val="9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800" dirty="0" smtClean="0"/>
              <a:t>Учитывая типичные ошибки, допущенные обучающимися 4-х классов в диагностической работе по математике, следует усилить внимание к формированию следующих умений и навыков:</a:t>
            </a:r>
          </a:p>
          <a:p>
            <a:pPr marL="452438" lvl="1" indent="0" algn="just">
              <a:lnSpc>
                <a:spcPct val="90000"/>
              </a:lnSpc>
              <a:spcBef>
                <a:spcPts val="0"/>
              </a:spcBef>
            </a:pPr>
            <a:r>
              <a:rPr lang="ru-RU" sz="1600" dirty="0" smtClean="0"/>
              <a:t>Решать текстовые задачи;</a:t>
            </a:r>
          </a:p>
          <a:p>
            <a:pPr marL="452438" lvl="1" indent="0" algn="just">
              <a:lnSpc>
                <a:spcPct val="90000"/>
              </a:lnSpc>
              <a:spcBef>
                <a:spcPts val="0"/>
              </a:spcBef>
            </a:pPr>
            <a:r>
              <a:rPr lang="ru-RU" sz="1600" dirty="0" smtClean="0"/>
              <a:t>Находить неизвестные  компоненты действий; </a:t>
            </a:r>
          </a:p>
          <a:p>
            <a:pPr marL="452438" lvl="1" indent="0" algn="just">
              <a:lnSpc>
                <a:spcPct val="90000"/>
              </a:lnSpc>
              <a:spcBef>
                <a:spcPts val="0"/>
              </a:spcBef>
            </a:pPr>
            <a:r>
              <a:rPr lang="ru-RU" sz="1600" dirty="0" smtClean="0"/>
              <a:t>Развивать основы логического мышления пространственного воображения, умения решать задачи требующие построения простейших математических моделей и текстовые арифметическим способом</a:t>
            </a:r>
            <a:r>
              <a:rPr lang="ru-RU" sz="1400" b="1" dirty="0" smtClean="0"/>
              <a:t>.</a:t>
            </a:r>
            <a:endParaRPr lang="ru-RU" sz="1400" dirty="0" smtClean="0"/>
          </a:p>
          <a:p>
            <a:pPr marL="0">
              <a:lnSpc>
                <a:spcPct val="90000"/>
              </a:lnSpc>
              <a:spcBef>
                <a:spcPts val="0"/>
              </a:spcBef>
            </a:pPr>
            <a:endParaRPr lang="ru-RU" sz="1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Татарский язык	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РС\Мои документы\Мои рисунки\Фотографии мероприятий\Семинар победители ПНПО\IMG_0115 1.jpg"/>
          <p:cNvPicPr>
            <a:picLocks noChangeAspect="1" noChangeArrowheads="1"/>
          </p:cNvPicPr>
          <p:nvPr/>
        </p:nvPicPr>
        <p:blipFill>
          <a:blip r:embed="rId2"/>
          <a:srcRect b="10764"/>
          <a:stretch>
            <a:fillRect/>
          </a:stretch>
        </p:blipFill>
        <p:spPr bwMode="auto">
          <a:xfrm>
            <a:off x="4500562" y="2571744"/>
            <a:ext cx="4246563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Количество участников тестирования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Успеваемость по сельским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Успеваемость по городским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340000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42976" y="2311200"/>
            <a:ext cx="6429420" cy="1743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по городским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428736"/>
          <a:ext cx="764386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28596" y="1928802"/>
            <a:ext cx="1417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Город – 71%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2" y="1928802"/>
            <a:ext cx="1297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70%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142976" y="3071810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142976" y="2928934"/>
            <a:ext cx="685804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по сельским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447800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04851" y="2428868"/>
            <a:ext cx="133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Село – 66%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15074" y="2357430"/>
            <a:ext cx="1297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70%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Количество участников тестирования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Средняя оценка по городским школам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2285992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Город – 3,9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58148" y="2285992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3,9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447800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1357290" y="2714620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42976" y="2714620"/>
            <a:ext cx="7286676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142976" y="2786058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714620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Средняя оценка по сельским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8572560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715272" y="2357430"/>
            <a:ext cx="1207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Село – 3,8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2285992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3,9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596646" indent="-514350" algn="just">
              <a:buFont typeface="+mj-lt"/>
              <a:buAutoNum type="arabicPeriod"/>
            </a:pPr>
            <a:r>
              <a:rPr lang="ru-RU" dirty="0" smtClean="0"/>
              <a:t>В целом, уровень </a:t>
            </a:r>
            <a:r>
              <a:rPr lang="ru-RU" dirty="0" err="1" smtClean="0"/>
              <a:t>обученности</a:t>
            </a:r>
            <a:r>
              <a:rPr lang="ru-RU" dirty="0" smtClean="0"/>
              <a:t> обучающихся 4-х классов по татарскому языку считать удовлетворительным.</a:t>
            </a:r>
          </a:p>
          <a:p>
            <a:pPr marL="596646" indent="-514350" algn="just">
              <a:buFont typeface="+mj-lt"/>
              <a:buAutoNum type="arabicPeriod"/>
            </a:pPr>
            <a:r>
              <a:rPr lang="ru-RU" dirty="0" smtClean="0"/>
              <a:t> 98% обучающихся начальной школы общеобразовательных учреждений Лениногорского муниципального района освоили базовый уровень по татарскому языку, из них  70% обучающихся – на «5» и «4».  </a:t>
            </a:r>
          </a:p>
          <a:p>
            <a:pPr marL="596646" indent="-514350" algn="just">
              <a:buFont typeface="+mj-lt"/>
              <a:buAutoNum type="arabicPeriod"/>
            </a:pPr>
            <a:r>
              <a:rPr lang="ru-RU" dirty="0" smtClean="0"/>
              <a:t>Низкий  уровень подготовки по татарскому языку выявлен у обучающихся 4-х классов:</a:t>
            </a:r>
          </a:p>
          <a:p>
            <a:pPr lvl="1" algn="just"/>
            <a:r>
              <a:rPr lang="ru-RU" b="1" dirty="0" smtClean="0"/>
              <a:t>Старо - </a:t>
            </a:r>
            <a:r>
              <a:rPr lang="ru-RU" b="1" dirty="0" err="1" smtClean="0"/>
              <a:t>Кувакская</a:t>
            </a:r>
            <a:r>
              <a:rPr lang="ru-RU" b="1" dirty="0" smtClean="0"/>
              <a:t> СОШ (20%), </a:t>
            </a:r>
            <a:endParaRPr lang="ru-RU" dirty="0" smtClean="0"/>
          </a:p>
          <a:p>
            <a:pPr lvl="1" algn="just"/>
            <a:r>
              <a:rPr lang="ru-RU" b="1" dirty="0" err="1" smtClean="0"/>
              <a:t>Каркалинская</a:t>
            </a:r>
            <a:r>
              <a:rPr lang="ru-RU" b="1" dirty="0" smtClean="0"/>
              <a:t>  ООШ (40%), </a:t>
            </a:r>
            <a:endParaRPr lang="ru-RU" dirty="0" smtClean="0"/>
          </a:p>
          <a:p>
            <a:pPr lvl="1" algn="just"/>
            <a:r>
              <a:rPr lang="ru-RU" b="1" dirty="0" err="1" smtClean="0"/>
              <a:t>Старописьмянская</a:t>
            </a:r>
            <a:r>
              <a:rPr lang="ru-RU" b="1" dirty="0" smtClean="0"/>
              <a:t> ООШ (29%),</a:t>
            </a:r>
            <a:endParaRPr lang="ru-RU" dirty="0" smtClean="0"/>
          </a:p>
          <a:p>
            <a:pPr lvl="1" algn="just"/>
            <a:r>
              <a:rPr lang="ru-RU" b="1" dirty="0" smtClean="0"/>
              <a:t> </a:t>
            </a:r>
            <a:r>
              <a:rPr lang="ru-RU" b="1" dirty="0" err="1" smtClean="0"/>
              <a:t>Каркалинская</a:t>
            </a:r>
            <a:r>
              <a:rPr lang="ru-RU" b="1" dirty="0" smtClean="0"/>
              <a:t> ООШ (40%), </a:t>
            </a:r>
            <a:endParaRPr lang="ru-RU" dirty="0" smtClean="0"/>
          </a:p>
          <a:p>
            <a:pPr lvl="1" algn="just"/>
            <a:r>
              <a:rPr lang="ru-RU" b="1" dirty="0" smtClean="0"/>
              <a:t>Ново - </a:t>
            </a:r>
            <a:r>
              <a:rPr lang="ru-RU" b="1" dirty="0" err="1" smtClean="0"/>
              <a:t>Серёжкинская</a:t>
            </a:r>
            <a:r>
              <a:rPr lang="ru-RU" b="1" dirty="0" smtClean="0"/>
              <a:t> СОШ (50%),</a:t>
            </a:r>
            <a:endParaRPr lang="ru-RU" dirty="0" smtClean="0"/>
          </a:p>
          <a:p>
            <a:pPr lvl="1" algn="just"/>
            <a:r>
              <a:rPr lang="ru-RU" b="1" dirty="0" smtClean="0"/>
              <a:t>Мордва - </a:t>
            </a:r>
            <a:r>
              <a:rPr lang="ru-RU" b="1" dirty="0" err="1" smtClean="0"/>
              <a:t>Карамальская</a:t>
            </a:r>
            <a:r>
              <a:rPr lang="ru-RU" b="1" dirty="0" smtClean="0"/>
              <a:t> ООШ (50%)</a:t>
            </a:r>
            <a:endParaRPr lang="ru-RU" dirty="0" smtClean="0"/>
          </a:p>
          <a:p>
            <a:pPr lvl="1" algn="just"/>
            <a:r>
              <a:rPr lang="ru-RU" b="1" dirty="0" err="1" smtClean="0"/>
              <a:t>Н.-Иштирякская</a:t>
            </a:r>
            <a:r>
              <a:rPr lang="ru-RU" b="1" dirty="0" smtClean="0"/>
              <a:t> </a:t>
            </a:r>
            <a:r>
              <a:rPr lang="ru-RU" b="1" dirty="0" err="1" smtClean="0"/>
              <a:t>н.ш.-д.с</a:t>
            </a:r>
            <a:r>
              <a:rPr lang="ru-RU" b="1" dirty="0" smtClean="0"/>
              <a:t>. (50%)</a:t>
            </a:r>
            <a:endParaRPr lang="ru-RU" dirty="0" smtClean="0"/>
          </a:p>
          <a:p>
            <a:pPr lvl="1" algn="just"/>
            <a:r>
              <a:rPr lang="ru-RU" b="1" dirty="0" smtClean="0"/>
              <a:t>Ивановская ООШ (56%) 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96646" indent="-514350" algn="just">
              <a:buFont typeface="+mj-lt"/>
              <a:buAutoNum type="arabicPeriod"/>
            </a:pPr>
            <a:r>
              <a:rPr lang="ru-RU" dirty="0" smtClean="0"/>
              <a:t>Учителям начальных классов и администрации  </a:t>
            </a:r>
            <a:r>
              <a:rPr lang="ru-RU" b="1" dirty="0" smtClean="0"/>
              <a:t>Старо - </a:t>
            </a:r>
            <a:r>
              <a:rPr lang="ru-RU" b="1" dirty="0" err="1" smtClean="0"/>
              <a:t>Кувакской</a:t>
            </a:r>
            <a:r>
              <a:rPr lang="ru-RU" b="1" dirty="0" smtClean="0"/>
              <a:t> </a:t>
            </a:r>
            <a:r>
              <a:rPr lang="ru-RU" b="1" dirty="0" err="1" smtClean="0"/>
              <a:t>СОШ,Ивановской</a:t>
            </a:r>
            <a:r>
              <a:rPr lang="ru-RU" b="1" dirty="0" smtClean="0"/>
              <a:t> ООШ, </a:t>
            </a:r>
            <a:r>
              <a:rPr lang="ru-RU" b="1" dirty="0" err="1" smtClean="0"/>
              <a:t>Старописьмянской</a:t>
            </a:r>
            <a:r>
              <a:rPr lang="ru-RU" b="1" dirty="0" smtClean="0"/>
              <a:t> ООШ, </a:t>
            </a:r>
            <a:r>
              <a:rPr lang="ru-RU" b="1" dirty="0" err="1" smtClean="0"/>
              <a:t>Каркалинская</a:t>
            </a:r>
            <a:r>
              <a:rPr lang="ru-RU" b="1" dirty="0" smtClean="0"/>
              <a:t> ООШ, Ново - </a:t>
            </a:r>
            <a:r>
              <a:rPr lang="ru-RU" b="1" dirty="0" err="1" smtClean="0"/>
              <a:t>Серёжкинской</a:t>
            </a:r>
            <a:r>
              <a:rPr lang="ru-RU" b="1" dirty="0" smtClean="0"/>
              <a:t> СОШ, Мордва - </a:t>
            </a:r>
            <a:r>
              <a:rPr lang="ru-RU" b="1" dirty="0" err="1" smtClean="0"/>
              <a:t>Карамальской</a:t>
            </a:r>
            <a:r>
              <a:rPr lang="ru-RU" b="1" dirty="0" smtClean="0"/>
              <a:t> </a:t>
            </a:r>
            <a:r>
              <a:rPr lang="ru-RU" b="1" dirty="0" err="1" smtClean="0"/>
              <a:t>ООШ,Н.-Иштирякской</a:t>
            </a:r>
            <a:r>
              <a:rPr lang="ru-RU" b="1" dirty="0" smtClean="0"/>
              <a:t> </a:t>
            </a:r>
            <a:r>
              <a:rPr lang="ru-RU" b="1" dirty="0" err="1" smtClean="0"/>
              <a:t>н.ш.-д.с</a:t>
            </a:r>
            <a:r>
              <a:rPr lang="ru-RU" b="1" dirty="0" smtClean="0"/>
              <a:t>., Ивановской ООШ </a:t>
            </a:r>
            <a:r>
              <a:rPr lang="ru-RU" dirty="0" smtClean="0"/>
              <a:t>разработать комплекс мер по повышению качества обучения татарскому языку в начальной школе.</a:t>
            </a:r>
          </a:p>
          <a:p>
            <a:pPr marL="596646" indent="-514350" algn="just">
              <a:buFont typeface="+mj-lt"/>
              <a:buAutoNum type="arabicPeriod"/>
            </a:pPr>
            <a:r>
              <a:rPr lang="ru-RU" dirty="0" smtClean="0"/>
              <a:t>В целях обеспечения каждому выпускнику начальной школы успешного усвоения программы по татарскому языку  необходимо в школах (особенно в  гимназии №11, СОШ №2, СОШ №7, Ивановской ООШ, Старо - </a:t>
            </a:r>
            <a:r>
              <a:rPr lang="ru-RU" dirty="0" err="1" smtClean="0"/>
              <a:t>Кувакской</a:t>
            </a:r>
            <a:r>
              <a:rPr lang="ru-RU" dirty="0" smtClean="0"/>
              <a:t> СОШ) усилить внимание к качественной реализации индивидуально-дифференцированного подхода на всех этапах обучения в начальной школе.</a:t>
            </a:r>
          </a:p>
          <a:p>
            <a:pPr marL="596646" indent="-514350" algn="just">
              <a:buFont typeface="+mj-lt"/>
              <a:buAutoNum type="arabicPeriod"/>
            </a:pPr>
            <a:r>
              <a:rPr lang="ru-RU" dirty="0" smtClean="0"/>
              <a:t>В целях повышения качества знаний и успеваемости по татарскому языку учителям татарского языка и литературы образовательных учреждений Лениногорского муниципального района эффективно внедрять в педагогическую деятельность коммуникативные технологии.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42976" y="2124000"/>
            <a:ext cx="6429420" cy="1743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по городским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428736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86446" y="1785926"/>
            <a:ext cx="1430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Город – 76%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2" y="1857364"/>
            <a:ext cx="1294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74%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142976" y="2970000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142976" y="2808000"/>
            <a:ext cx="685804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Качество знаний по сельским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447800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04851" y="2428868"/>
            <a:ext cx="133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Село – 68%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15074" y="2357430"/>
            <a:ext cx="1305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74%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Успеваемость по городским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Успеваемость по сельским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Средняя оценка по городским школам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2214554"/>
            <a:ext cx="1309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Город – 4,1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54251" y="2571744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4,0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447800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1357290" y="2880000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42976" y="2643182"/>
            <a:ext cx="7286676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Средняя оценка по сельским школам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428736"/>
          <a:ext cx="8215370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715272" y="1714488"/>
            <a:ext cx="120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Село – 3,9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1785926"/>
            <a:ext cx="118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4,0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739</TotalTime>
  <Words>930</Words>
  <Application>Microsoft Office PowerPoint</Application>
  <PresentationFormat>Экран (4:3)</PresentationFormat>
  <Paragraphs>112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Солнцестояние</vt:lpstr>
      <vt:lpstr>Результаты диагностического тестирования за 1 полугодие  2012-2013 учебного года. </vt:lpstr>
      <vt:lpstr>Русский язык </vt:lpstr>
      <vt:lpstr>Количество участников тестирования</vt:lpstr>
      <vt:lpstr>Качество знаний по городским школам</vt:lpstr>
      <vt:lpstr>Качество знаний по сельским школам</vt:lpstr>
      <vt:lpstr>Успеваемость по городским школам</vt:lpstr>
      <vt:lpstr>Успеваемость по сельским школам</vt:lpstr>
      <vt:lpstr>Средняя оценка по городским школам</vt:lpstr>
      <vt:lpstr>Средняя оценка по сельским школам</vt:lpstr>
      <vt:lpstr>Результаты выполнения заданий</vt:lpstr>
      <vt:lpstr>Выводы</vt:lpstr>
      <vt:lpstr>Рекомендации</vt:lpstr>
      <vt:lpstr>Математика </vt:lpstr>
      <vt:lpstr>Количество участников тестирования</vt:lpstr>
      <vt:lpstr>Качество знаний по городским школам</vt:lpstr>
      <vt:lpstr>Качество знаний по сельским школам</vt:lpstr>
      <vt:lpstr>Успеваемость по городским школам</vt:lpstr>
      <vt:lpstr>Успеваемость по сельским школам</vt:lpstr>
      <vt:lpstr>Средняя оценка по городским школам</vt:lpstr>
      <vt:lpstr>Средняя оценка по сельским школам</vt:lpstr>
      <vt:lpstr>Результаты выполнения заданий</vt:lpstr>
      <vt:lpstr>Выводы</vt:lpstr>
      <vt:lpstr>Рекомендации</vt:lpstr>
      <vt:lpstr>Татарский язык </vt:lpstr>
      <vt:lpstr>Количество участников тестирования</vt:lpstr>
      <vt:lpstr>Успеваемость по сельским школам</vt:lpstr>
      <vt:lpstr>Успеваемость по городским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Выводы </vt:lpstr>
      <vt:lpstr>Слайд 33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1</cp:lastModifiedBy>
  <cp:revision>75</cp:revision>
  <dcterms:created xsi:type="dcterms:W3CDTF">2012-12-17T07:09:56Z</dcterms:created>
  <dcterms:modified xsi:type="dcterms:W3CDTF">2012-12-20T05:32:42Z</dcterms:modified>
</cp:coreProperties>
</file>